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68" r:id="rId3"/>
    <p:sldId id="257" r:id="rId4"/>
    <p:sldId id="260" r:id="rId5"/>
    <p:sldId id="267" r:id="rId6"/>
    <p:sldId id="258" r:id="rId7"/>
    <p:sldId id="259" r:id="rId8"/>
    <p:sldId id="263" r:id="rId9"/>
    <p:sldId id="274" r:id="rId10"/>
    <p:sldId id="269" r:id="rId11"/>
    <p:sldId id="264" r:id="rId12"/>
    <p:sldId id="275" r:id="rId13"/>
    <p:sldId id="283" r:id="rId14"/>
    <p:sldId id="265" r:id="rId15"/>
    <p:sldId id="285" r:id="rId16"/>
    <p:sldId id="284" r:id="rId17"/>
    <p:sldId id="270" r:id="rId18"/>
    <p:sldId id="272" r:id="rId19"/>
    <p:sldId id="276" r:id="rId20"/>
    <p:sldId id="277" r:id="rId21"/>
    <p:sldId id="2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 snapToGrid="0">
      <p:cViewPr varScale="1">
        <p:scale>
          <a:sx n="86" d="100"/>
          <a:sy n="86" d="100"/>
        </p:scale>
        <p:origin x="224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128F6-D421-4358-A84C-395D5CC33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116A84-35BC-4B8F-AE83-33B582196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11713-AEC3-452C-A82E-44F3E53EC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0E8E6-B6EB-498A-BC29-48D81AAAA5B6}" type="datetimeFigureOut">
              <a:rPr lang="en-US" smtClean="0"/>
              <a:t>11/8/20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5D1D7-11CC-457D-97FF-4E09E157F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AF514-680B-4134-B009-3829047E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788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EE097-3112-48BA-96ED-8449C330A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B86BB-F6AD-4175-8710-144B2F385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69BA6-31EC-4C15-9D53-5D708B4F0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AF71F-1A43-41B7-B605-0710A83174B7}" type="datetimeFigureOut">
              <a:rPr lang="en-US" smtClean="0"/>
              <a:t>11/8/20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C32C0-3296-4293-AA28-43D73D81E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28E8E-C88D-4840-A2F4-088E8B23F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7788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744A00-F1AC-4F08-A29C-F1E6568C7C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A3A997-2CA8-4F40-A778-C19786A4B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1AEA6-4797-4B02-AC55-BBEE6AC23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AF71F-1A43-41B7-B605-0710A83174B7}" type="datetimeFigureOut">
              <a:rPr lang="en-US" smtClean="0"/>
              <a:t>11/8/20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AA600-35B9-462B-8CE1-7C4BC93B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9F376-6FC8-48DA-8FB5-88D73C7D1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21725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1493-8214-4CD3-9E66-4A7CE0239274}" type="datetimeFigureOut">
              <a:rPr lang="en-US" dirty="0"/>
              <a:t>11/8/20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302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44D21-6F22-4060-A1DB-33F3ED173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A8BAD-694D-404C-A360-5590DB552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4A6E6-7CFE-43F9-8F7D-7E3DEF99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AF71F-1A43-41B7-B605-0710A83174B7}" type="datetimeFigureOut">
              <a:rPr lang="en-US" smtClean="0"/>
              <a:t>11/8/20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A1996-9A85-49A4-9471-317879F24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63B53-F85D-44A7-9C6C-BF05C0D91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53757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276C1-D2B4-4A04-A3EA-DDFD0305A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DC5B3-5828-41D2-B15A-9F41F903B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7F392-3C86-4269-B2B8-D698BDE03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397E-FD2D-4D0A-B33C-2E5AEFAED143}" type="datetimeFigureOut">
              <a:rPr lang="en-US" smtClean="0"/>
              <a:t>11/8/20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8C348-7D19-44F4-BC5F-7F81D3E24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DE33E-0161-4933-926D-A5B35F60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435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96B2-104E-4CFD-A53D-4C25564C3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1C9DD-6CE2-4FAA-B09A-CFDCC20B4E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A7DCBD-0364-4388-A6F0-3C36C5A26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A9AA9B-EB9C-4DC2-87C8-9ED14C7F1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AF71F-1A43-41B7-B605-0710A83174B7}" type="datetimeFigureOut">
              <a:rPr lang="en-US" smtClean="0"/>
              <a:t>11/8/20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97146E-74E7-4087-ACAA-EEE4DFD63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084FC-A8F0-4575-8F2D-281E2ED7F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88891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64C05-9923-45C0-A4BF-77F425C1F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354E5-948A-4F27-949C-4ACF75B41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F9BF81-46A4-43BF-BB69-58A506369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5E34BE-AB67-4F7B-9883-2F2938079C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BAEC87-1749-418A-84C6-17596F68DB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3D845D-8433-48DC-965A-246F596DD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AF71F-1A43-41B7-B605-0710A83174B7}" type="datetimeFigureOut">
              <a:rPr lang="en-US" smtClean="0"/>
              <a:t>11/8/20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649BAB-565A-4EDC-A6A4-FB4AF7673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1B94FF-B9DF-435F-9F9C-28873E411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86434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B64AF-417D-478C-9613-D29AF10D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8E0756-5835-40D1-B3CA-ABAB54E5B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C016-2580-485A-AC4B-4452BC379743}" type="datetimeFigureOut">
              <a:rPr lang="en-US" smtClean="0"/>
              <a:t>11/8/20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8EA7F9-56A0-49B2-A637-F47E6B8DE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B6B0A8-2429-4638-9A5C-0395C6FA6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115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65C5F0-1D82-4D06-86DA-09253FE4A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C8E6-7044-439E-9AE7-82A0C81AB0F0}" type="datetimeFigureOut">
              <a:rPr lang="en-US" smtClean="0"/>
              <a:t>11/8/20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6900A9-A057-45B0-8BE7-0F9945715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6AE0A-9B28-4094-8522-2A718982A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957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1AF13-2E91-4FC7-8780-5A56F7533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39661-62D3-456A-9F42-1774BF48E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130A28-48F0-4401-889E-C0DE26553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5BEAB-0114-4D26-8C5C-41D542333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AF71F-1A43-41B7-B605-0710A83174B7}" type="datetimeFigureOut">
              <a:rPr lang="en-US" smtClean="0"/>
              <a:t>11/8/20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F78DDB-3C19-4231-ABE0-6E30B0F85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EA010-F2CA-4DB7-A5D7-E9A32AF80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71849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971AF-5EF1-4FD5-A257-44917F0F8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9B87DC-5841-4442-A2E0-C7A252F919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932825-53E0-49F7-A0D7-AED61E090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5AA01-7439-4A6C-9404-9AE221341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20B5-A0C9-4D15-A71B-70A075D52D64}" type="datetimeFigureOut">
              <a:rPr lang="en-US" smtClean="0"/>
              <a:t>11/8/20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C479E4-AE6D-4032-9C67-2F7128DA0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81708-E6EC-4F33-8B34-DF2556501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052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38E3F2-3D15-4384-82EB-797D17171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432F5-6033-48FF-AD02-13A941DE3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A56F1-DD5F-4CA2-8A11-D176D18D5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AF71F-1A43-41B7-B605-0710A83174B7}" type="datetimeFigureOut">
              <a:rPr lang="en-US" smtClean="0"/>
              <a:t>11/8/20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CED7A-F5F4-4B8B-81CC-559A2DC22F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16441-908E-4257-B36D-F9B643430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goodfreephotos.com/vector-images/boxing-gloves-vector.png.php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edition.cnn.com/videos/politics/2017/10/10/times-trump-bragged-about-intelligence-orig-alee.cnn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michellesmirror.com/2019/03/whos-zoomin-who-guess.htm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snimnews.com/en/news/1394/05/11/817035" TargetMode="External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://cougarpuma.blogspot.com/2014/12/el-delfin.html" TargetMode="Externa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eldra_jackson_how_i_unlearned_dangerous_lessons_about_masculinity?language=en" TargetMode="External"/><Relationship Id="rId2" Type="http://schemas.openxmlformats.org/officeDocument/2006/relationships/hyperlink" Target="https://www.independent.co.uk/life-style/toxic-masculinity-definition-what-boys-men-gillette-ad-behaviour-attitude-girls-women-a8729336.html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odinallthings.com/2017/10/30/the-grace-of-tears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pixabay.com/en/boxing-gloves-boxing-fight-fighting-159920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ondergressive.com/k-computer-exascale-computing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sa/3.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Tyson_Fury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sa/3.0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svgsilh.com/image/450202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rewminate.com/the-medieval-arrival-of-the-gypsies-on-the-territory-of-romania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-sa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youtube.com/watch?v=F-83mrw6SuY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howardwilliamsblog.wordpress.com/2018/01/13/burning-gypsies-in-peaky-blinders-season-4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Ykk7_Qd79IU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wikivisually.com/wiki/The_Keith_Lemon_Sketch_Show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umariodeportivo.com/quitan-corona-a-fury-investigado-por-comentario-homofobico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-sa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au.anygator.com/article/nfl-kansas-city-chiefs-keep-name-but-ban-native-american-head-dresses-face-paint__90407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562BE650-6EA8-4B31-A623-06758240E5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76F97C-EC94-4689-8270-1682CDD61D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5200" b="1" i="1" dirty="0">
                <a:solidFill>
                  <a:srgbClr val="FFFFFF"/>
                </a:solidFill>
              </a:rPr>
              <a:t>Fury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0EC58D-18AC-4EB7-9ACE-A094F3E5C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Two Poems by David Morley</a:t>
            </a:r>
          </a:p>
          <a:p>
            <a:r>
              <a:rPr lang="en-GB" dirty="0">
                <a:solidFill>
                  <a:srgbClr val="FFFFFF"/>
                </a:solidFill>
              </a:rPr>
              <a:t>Poetry Unit S3</a:t>
            </a:r>
          </a:p>
        </p:txBody>
      </p:sp>
    </p:spTree>
    <p:extLst>
      <p:ext uri="{BB962C8B-B14F-4D97-AF65-F5344CB8AC3E}">
        <p14:creationId xmlns:p14="http://schemas.microsoft.com/office/powerpoint/2010/main" val="393538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handcart, blue, transport&#10;&#10;Description automatically generated">
            <a:extLst>
              <a:ext uri="{FF2B5EF4-FFF2-40B4-BE49-F238E27FC236}">
                <a16:creationId xmlns:a16="http://schemas.microsoft.com/office/drawing/2014/main" id="{76D48AD0-B5EE-E940-9422-297DD2E8D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407" y="532130"/>
            <a:ext cx="5671185" cy="56952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A68F96-6587-7947-8635-AE5F7C7E01AA}"/>
              </a:ext>
            </a:extLst>
          </p:cNvPr>
          <p:cNvSpPr/>
          <p:nvPr/>
        </p:nvSpPr>
        <p:spPr>
          <a:xfrm>
            <a:off x="140675" y="154744"/>
            <a:ext cx="3119731" cy="18850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6E6F2A-FFC2-074C-A016-21CC96302B2E}"/>
              </a:ext>
            </a:extLst>
          </p:cNvPr>
          <p:cNvSpPr/>
          <p:nvPr/>
        </p:nvSpPr>
        <p:spPr>
          <a:xfrm>
            <a:off x="140677" y="4656406"/>
            <a:ext cx="2940148" cy="18850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2F03D8D4-1FB0-F644-8F82-FD1772B67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188373" y="1294228"/>
            <a:ext cx="2125959" cy="28557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B1E090E-E4AD-C14F-B2F5-FBD7975479E5}"/>
              </a:ext>
            </a:extLst>
          </p:cNvPr>
          <p:cNvSpPr/>
          <p:nvPr/>
        </p:nvSpPr>
        <p:spPr>
          <a:xfrm>
            <a:off x="4600135" y="3798277"/>
            <a:ext cx="3188677" cy="10550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C4FECD-08DE-3845-8817-26AF351E5CA1}"/>
              </a:ext>
            </a:extLst>
          </p:cNvPr>
          <p:cNvSpPr/>
          <p:nvPr/>
        </p:nvSpPr>
        <p:spPr>
          <a:xfrm>
            <a:off x="8862646" y="154744"/>
            <a:ext cx="3188677" cy="20116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FC30F1-3685-3141-9B25-DC405BCCABEC}"/>
              </a:ext>
            </a:extLst>
          </p:cNvPr>
          <p:cNvSpPr/>
          <p:nvPr/>
        </p:nvSpPr>
        <p:spPr>
          <a:xfrm>
            <a:off x="8862646" y="4593101"/>
            <a:ext cx="3188677" cy="20116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33FB20-B7A1-1C4A-8F9E-72242CC1E9BC}"/>
              </a:ext>
            </a:extLst>
          </p:cNvPr>
          <p:cNvSpPr txBox="1"/>
          <p:nvPr/>
        </p:nvSpPr>
        <p:spPr>
          <a:xfrm rot="20159887">
            <a:off x="615110" y="2742733"/>
            <a:ext cx="2616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atin typeface="Marker Felt Thin" panose="02000400000000000000" pitchFamily="2" charset="77"/>
              </a:rPr>
              <a:t>FURY</a:t>
            </a:r>
          </a:p>
        </p:txBody>
      </p:sp>
    </p:spTree>
    <p:extLst>
      <p:ext uri="{BB962C8B-B14F-4D97-AF65-F5344CB8AC3E}">
        <p14:creationId xmlns:p14="http://schemas.microsoft.com/office/powerpoint/2010/main" val="2800433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DFE6C-1CB5-5442-8B4E-D3703C7B62F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50000"/>
            </a:schemeClr>
          </a:solidFill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Tone - Braggadocio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15BF5-7A6A-FA48-806A-7550B873B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The obvious tone used by the poet at the start of this poem is </a:t>
            </a:r>
            <a:r>
              <a:rPr lang="en-GB" sz="4200" b="1" dirty="0"/>
              <a:t>braggadocio</a:t>
            </a:r>
            <a:r>
              <a:rPr lang="en-GB" dirty="0"/>
              <a:t>. This tone is characterised by </a:t>
            </a:r>
            <a:r>
              <a:rPr lang="en-GB" b="1" dirty="0"/>
              <a:t>gloating</a:t>
            </a:r>
            <a:r>
              <a:rPr lang="en-GB" dirty="0"/>
              <a:t> and </a:t>
            </a:r>
            <a:r>
              <a:rPr lang="en-GB" b="1" dirty="0"/>
              <a:t>boastfulness</a:t>
            </a:r>
            <a:r>
              <a:rPr lang="en-GB" dirty="0"/>
              <a:t>. </a:t>
            </a:r>
          </a:p>
          <a:p>
            <a:pPr marL="0" indent="0">
              <a:buNone/>
            </a:pPr>
            <a:r>
              <a:rPr lang="en-GB" b="1" dirty="0"/>
              <a:t>Task</a:t>
            </a:r>
          </a:p>
          <a:p>
            <a:pPr marL="0" indent="0">
              <a:buNone/>
            </a:pPr>
            <a:r>
              <a:rPr lang="en-GB" dirty="0"/>
              <a:t>Watch this clip of Donald Trump speak. </a:t>
            </a:r>
            <a:r>
              <a:rPr lang="en-GB" b="1" dirty="0"/>
              <a:t>Quote</a:t>
            </a:r>
            <a:r>
              <a:rPr lang="en-GB" dirty="0"/>
              <a:t> </a:t>
            </a:r>
            <a:r>
              <a:rPr lang="en-GB" b="1" dirty="0"/>
              <a:t>two</a:t>
            </a:r>
            <a:r>
              <a:rPr lang="en-GB" dirty="0"/>
              <a:t> things he says that might be described as </a:t>
            </a:r>
            <a:r>
              <a:rPr lang="en-GB" b="1" dirty="0"/>
              <a:t>braggadocious</a:t>
            </a:r>
            <a:r>
              <a:rPr lang="en-GB" dirty="0"/>
              <a:t>. 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https://edition.cnn.com/videos/politics/2017/10/10/times-trump-bragged-about-intelligence-orig-alee.cnn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486D0-D1C2-BD45-9DD0-5AA4A4E3DA1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b="1" u="sng" dirty="0">
                <a:latin typeface="Century Gothic" panose="020B0502020202020204" pitchFamily="34" charset="0"/>
              </a:rPr>
              <a:t>Analysis Questions</a:t>
            </a:r>
          </a:p>
          <a:p>
            <a:pPr marL="514350" indent="-514350">
              <a:buAutoNum type="arabicPeriod"/>
            </a:pPr>
            <a:r>
              <a:rPr lang="en-GB" dirty="0">
                <a:latin typeface="Century Gothic" panose="020B0502020202020204" pitchFamily="34" charset="0"/>
              </a:rPr>
              <a:t>Look at lines 1-10. How does the poet’s use of language (ie. techniques) create a </a:t>
            </a:r>
            <a:r>
              <a:rPr lang="en-GB" b="1" dirty="0">
                <a:latin typeface="Century Gothic" panose="020B0502020202020204" pitchFamily="34" charset="0"/>
              </a:rPr>
              <a:t>braggadocious</a:t>
            </a:r>
            <a:r>
              <a:rPr lang="en-GB" dirty="0">
                <a:latin typeface="Century Gothic" panose="020B0502020202020204" pitchFamily="34" charset="0"/>
              </a:rPr>
              <a:t> tone? 				 (</a:t>
            </a:r>
            <a:r>
              <a:rPr lang="en-GB" b="1" dirty="0">
                <a:latin typeface="Century Gothic" panose="020B0502020202020204" pitchFamily="34" charset="0"/>
              </a:rPr>
              <a:t>4 marks</a:t>
            </a:r>
            <a:r>
              <a:rPr lang="en-GB" dirty="0">
                <a:latin typeface="Century Gothic" panose="020B0502020202020204" pitchFamily="34" charset="0"/>
              </a:rPr>
              <a:t>)</a:t>
            </a:r>
          </a:p>
          <a:p>
            <a:pPr marL="514350" indent="-514350">
              <a:buAutoNum type="arabicPeriod"/>
            </a:pPr>
            <a:r>
              <a:rPr lang="en-GB" dirty="0">
                <a:latin typeface="Century Gothic" panose="020B0502020202020204" pitchFamily="34" charset="0"/>
              </a:rPr>
              <a:t>Why do you think this </a:t>
            </a:r>
            <a:r>
              <a:rPr lang="en-GB" b="1" dirty="0">
                <a:latin typeface="Century Gothic" panose="020B0502020202020204" pitchFamily="34" charset="0"/>
              </a:rPr>
              <a:t>tone</a:t>
            </a:r>
            <a:r>
              <a:rPr lang="en-GB" dirty="0">
                <a:latin typeface="Century Gothic" panose="020B0502020202020204" pitchFamily="34" charset="0"/>
              </a:rPr>
              <a:t> is used by the poet at this point in the poem? 	(</a:t>
            </a:r>
            <a:r>
              <a:rPr lang="en-GB" b="1" dirty="0">
                <a:latin typeface="Century Gothic" panose="020B0502020202020204" pitchFamily="34" charset="0"/>
              </a:rPr>
              <a:t>2 marks</a:t>
            </a:r>
            <a:r>
              <a:rPr lang="en-GB" dirty="0">
                <a:latin typeface="Century Gothic" panose="020B0502020202020204" pitchFamily="34" charset="0"/>
              </a:rPr>
              <a:t>)</a:t>
            </a:r>
          </a:p>
          <a:p>
            <a:pPr marL="0" indent="0">
              <a:buNone/>
            </a:pP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145131-0063-4F47-8C28-96E2E80EF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55525" y="5155774"/>
            <a:ext cx="2414949" cy="147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62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9D366-4951-8D4B-8308-10DA3981D0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Tone - Braggadocio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FB4B2-DEAC-CC43-A22A-C8C6405967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Braggadocio is created through the following techniques:</a:t>
            </a:r>
          </a:p>
          <a:p>
            <a:pPr marL="0" indent="0">
              <a:buNone/>
            </a:pPr>
            <a:r>
              <a:rPr lang="en-GB" b="1" i="1" dirty="0">
                <a:latin typeface="Century Gothic" panose="020B0502020202020204" pitchFamily="34" charset="0"/>
              </a:rPr>
              <a:t>Hyperbole</a:t>
            </a:r>
            <a:r>
              <a:rPr lang="en-GB" dirty="0">
                <a:latin typeface="Century Gothic" panose="020B0502020202020204" pitchFamily="34" charset="0"/>
              </a:rPr>
              <a:t> (exaggeration)</a:t>
            </a:r>
          </a:p>
          <a:p>
            <a:pPr marL="0" indent="0">
              <a:buNone/>
            </a:pPr>
            <a:r>
              <a:rPr lang="en-GB" b="1" i="1" dirty="0">
                <a:latin typeface="Century Gothic" panose="020B0502020202020204" pitchFamily="34" charset="0"/>
              </a:rPr>
              <a:t>Word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b="1" i="1" dirty="0">
                <a:latin typeface="Century Gothic" panose="020B0502020202020204" pitchFamily="34" charset="0"/>
              </a:rPr>
              <a:t>choice</a:t>
            </a:r>
          </a:p>
          <a:p>
            <a:pPr marL="0" indent="0">
              <a:buNone/>
            </a:pPr>
            <a:r>
              <a:rPr lang="en-GB" b="1" i="1" dirty="0">
                <a:latin typeface="Century Gothic" panose="020B0502020202020204" pitchFamily="34" charset="0"/>
              </a:rPr>
              <a:t>Imagery</a:t>
            </a:r>
          </a:p>
          <a:p>
            <a:pPr marL="0" indent="0">
              <a:buNone/>
            </a:pPr>
            <a:r>
              <a:rPr lang="en-GB" b="1" i="1" dirty="0">
                <a:latin typeface="Century Gothic" panose="020B0502020202020204" pitchFamily="34" charset="0"/>
              </a:rPr>
              <a:t>Repetition</a:t>
            </a:r>
          </a:p>
          <a:p>
            <a:pPr marL="0" indent="0">
              <a:buNone/>
            </a:pP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F07B5-2E66-2E4B-88ED-D105875E4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b="1" dirty="0">
                <a:latin typeface="Century Gothic" panose="020B0502020202020204" pitchFamily="34" charset="0"/>
              </a:rPr>
              <a:t>Examples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‘I swagger to the exit’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‘I am fighting-royalty’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‘My corner-man and cut-man are mist and water, mist and slaughter’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‘A million beaten faces stare out’</a:t>
            </a:r>
          </a:p>
          <a:p>
            <a:pPr marL="0" indent="0">
              <a:buNone/>
            </a:pP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462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9983C-9782-424C-935C-221D21843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293"/>
            <a:ext cx="10515600" cy="687737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GB" dirty="0"/>
              <a:t>Paired Activity: Verbal Grudge Match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E9DA8E-E957-4F03-ADFD-F570E889AB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8200" y="822031"/>
            <a:ext cx="5257800" cy="325964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7C9D4E5-137D-41B4-9F41-049594776B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096000" y="822030"/>
            <a:ext cx="5257800" cy="325964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074871-D56F-4DDE-8AAA-A244969F0CB5}"/>
              </a:ext>
            </a:extLst>
          </p:cNvPr>
          <p:cNvSpPr txBox="1"/>
          <p:nvPr/>
        </p:nvSpPr>
        <p:spPr>
          <a:xfrm>
            <a:off x="762000" y="4045805"/>
            <a:ext cx="5181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3" tooltip="http://www.tasnimnews.com/en/news/1394/05/11/817035"/>
              </a:rPr>
              <a:t>This Photo</a:t>
            </a:r>
            <a:r>
              <a:rPr lang="en-GB" sz="900" dirty="0"/>
              <a:t> by Unknown Author is licensed under </a:t>
            </a:r>
            <a:r>
              <a:rPr lang="en-GB" sz="900" dirty="0">
                <a:hlinkClick r:id="rId6" tooltip="https://creativecommons.org/licenses/by/3.0/"/>
              </a:rPr>
              <a:t>CC BY</a:t>
            </a:r>
            <a:endParaRPr lang="en-GB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09E6F-7B05-4A5E-BFBE-F0FA09B29455}"/>
              </a:ext>
            </a:extLst>
          </p:cNvPr>
          <p:cNvSpPr txBox="1"/>
          <p:nvPr/>
        </p:nvSpPr>
        <p:spPr>
          <a:xfrm>
            <a:off x="5981700" y="4063737"/>
            <a:ext cx="5181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://cougarpuma.blogspot.com/2014/12/el-delfin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7" tooltip="https://creativecommons.org/licenses/by-nc-nd/3.0/"/>
              </a:rPr>
              <a:t>CC BY-NC-ND</a:t>
            </a:r>
            <a:endParaRPr lang="en-GB" sz="9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CCE2D0-5E96-46C5-A878-25087D9AF58C}"/>
              </a:ext>
            </a:extLst>
          </p:cNvPr>
          <p:cNvSpPr/>
          <p:nvPr/>
        </p:nvSpPr>
        <p:spPr>
          <a:xfrm>
            <a:off x="876300" y="4276637"/>
            <a:ext cx="10477500" cy="2447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latin typeface="Century Gothic" panose="020B0502020202020204" pitchFamily="34" charset="0"/>
              </a:rPr>
              <a:t>One of you will be Joe Biden. The other, Donald Trump. You will have a verbal spar in which you both use a </a:t>
            </a:r>
            <a:r>
              <a:rPr lang="en-GB" sz="2000" b="1" dirty="0">
                <a:latin typeface="Century Gothic" panose="020B0502020202020204" pitchFamily="34" charset="0"/>
              </a:rPr>
              <a:t>braggadocious</a:t>
            </a:r>
            <a:r>
              <a:rPr lang="en-GB" sz="2000" dirty="0">
                <a:latin typeface="Century Gothic" panose="020B0502020202020204" pitchFamily="34" charset="0"/>
              </a:rPr>
              <a:t> tone to display your </a:t>
            </a:r>
            <a:r>
              <a:rPr lang="en-GB" sz="2000" b="1" dirty="0">
                <a:latin typeface="Century Gothic" panose="020B0502020202020204" pitchFamily="34" charset="0"/>
              </a:rPr>
              <a:t>best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latin typeface="Century Gothic" panose="020B0502020202020204" pitchFamily="34" charset="0"/>
              </a:rPr>
              <a:t>qualities</a:t>
            </a:r>
            <a:r>
              <a:rPr lang="en-GB" sz="2000" dirty="0">
                <a:latin typeface="Century Gothic" panose="020B0502020202020204" pitchFamily="34" charset="0"/>
              </a:rPr>
              <a:t>, but also to show your </a:t>
            </a:r>
            <a:r>
              <a:rPr lang="en-GB" sz="2000" b="1" dirty="0">
                <a:latin typeface="Century Gothic" panose="020B0502020202020204" pitchFamily="34" charset="0"/>
              </a:rPr>
              <a:t>opponent’s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latin typeface="Century Gothic" panose="020B0502020202020204" pitchFamily="34" charset="0"/>
              </a:rPr>
              <a:t>biggest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latin typeface="Century Gothic" panose="020B0502020202020204" pitchFamily="34" charset="0"/>
              </a:rPr>
              <a:t>flaws</a:t>
            </a:r>
            <a:r>
              <a:rPr lang="en-GB" sz="2000" dirty="0">
                <a:latin typeface="Century Gothic" panose="020B0502020202020204" pitchFamily="34" charset="0"/>
              </a:rPr>
              <a:t> and </a:t>
            </a:r>
            <a:r>
              <a:rPr lang="en-GB" sz="2000" b="1" dirty="0">
                <a:latin typeface="Century Gothic" panose="020B0502020202020204" pitchFamily="34" charset="0"/>
              </a:rPr>
              <a:t>weaknesses</a:t>
            </a:r>
            <a:r>
              <a:rPr lang="en-GB" sz="2000" dirty="0">
                <a:latin typeface="Century Gothic" panose="020B0502020202020204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Write it in the form of a </a:t>
            </a:r>
            <a:r>
              <a:rPr lang="en-GB" sz="2000" b="1" dirty="0">
                <a:latin typeface="Century Gothic" panose="020B0502020202020204" pitchFamily="34" charset="0"/>
              </a:rPr>
              <a:t>script</a:t>
            </a:r>
            <a:r>
              <a:rPr lang="en-GB" sz="2000" dirty="0">
                <a:latin typeface="Century Gothic" panose="020B0502020202020204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Draw straws as to who goes first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Take turns to make </a:t>
            </a:r>
            <a:r>
              <a:rPr lang="en-GB" sz="2000" b="1" dirty="0">
                <a:latin typeface="Century Gothic" panose="020B0502020202020204" pitchFamily="34" charset="0"/>
              </a:rPr>
              <a:t>statements</a:t>
            </a:r>
            <a:r>
              <a:rPr lang="en-GB" sz="2000" dirty="0">
                <a:latin typeface="Century Gothic" panose="020B0502020202020204" pitchFamily="34" charset="0"/>
              </a:rPr>
              <a:t> and </a:t>
            </a:r>
            <a:r>
              <a:rPr lang="en-GB" sz="2000" b="1" dirty="0">
                <a:latin typeface="Century Gothic" panose="020B0502020202020204" pitchFamily="34" charset="0"/>
              </a:rPr>
              <a:t>responses</a:t>
            </a:r>
            <a:r>
              <a:rPr lang="en-GB" sz="2000" dirty="0">
                <a:latin typeface="Century Gothic" panose="020B0502020202020204" pitchFamily="34" charset="0"/>
              </a:rPr>
              <a:t>!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I will judge who the winner is!</a:t>
            </a:r>
          </a:p>
        </p:txBody>
      </p:sp>
    </p:spTree>
    <p:extLst>
      <p:ext uri="{BB962C8B-B14F-4D97-AF65-F5344CB8AC3E}">
        <p14:creationId xmlns:p14="http://schemas.microsoft.com/office/powerpoint/2010/main" val="1763170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BC05-EA1F-6A49-BB3E-0102E70F5A9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Contrast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082C2-B4E3-0B40-96BC-C8809F7842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Despite the swaggering, arrogant opening of the poem, we find a contrast occurring in </a:t>
            </a:r>
            <a:r>
              <a:rPr lang="en-GB" b="1" dirty="0">
                <a:latin typeface="Century Gothic" panose="020B0502020202020204" pitchFamily="34" charset="0"/>
              </a:rPr>
              <a:t>lines 11-19</a:t>
            </a:r>
            <a:r>
              <a:rPr lang="en-GB" dirty="0">
                <a:latin typeface="Century Gothic" panose="020B0502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GB" b="1" u="sng" dirty="0">
                <a:latin typeface="Century Gothic" panose="020B0502020202020204" pitchFamily="34" charset="0"/>
              </a:rPr>
              <a:t>Note</a:t>
            </a:r>
            <a:r>
              <a:rPr lang="en-GB" dirty="0">
                <a:latin typeface="Century Gothic" panose="020B0502020202020204" pitchFamily="34" charset="0"/>
              </a:rPr>
              <a:t>: At this point the poet wants the reader to consider the theme of </a:t>
            </a:r>
            <a:r>
              <a:rPr lang="en-GB" b="1" dirty="0">
                <a:latin typeface="Century Gothic" panose="020B0502020202020204" pitchFamily="34" charset="0"/>
              </a:rPr>
              <a:t>toxic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b="1" dirty="0">
                <a:latin typeface="Century Gothic" panose="020B0502020202020204" pitchFamily="34" charset="0"/>
              </a:rPr>
              <a:t>masculinity</a:t>
            </a:r>
            <a:r>
              <a:rPr lang="en-GB" dirty="0">
                <a:latin typeface="Century Gothic" panose="020B0502020202020204" pitchFamily="34" charset="0"/>
              </a:rPr>
              <a:t>. He uses Tyson Fury and his experience as a vehicle through which to explore this theme.  </a:t>
            </a:r>
          </a:p>
          <a:p>
            <a:pPr marL="0" indent="0">
              <a:buNone/>
            </a:pPr>
            <a:endParaRPr lang="en-GB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E500AC-4093-064E-A6A9-E0CCBAD11C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800" b="1" dirty="0">
                <a:latin typeface="Century Gothic" panose="020B0502020202020204" pitchFamily="34" charset="0"/>
              </a:rPr>
              <a:t>Task</a:t>
            </a:r>
          </a:p>
          <a:p>
            <a:pPr marL="0" indent="0">
              <a:buNone/>
            </a:pPr>
            <a:r>
              <a:rPr lang="en-GB" sz="1800" dirty="0">
                <a:latin typeface="Century Gothic" panose="020B0502020202020204" pitchFamily="34" charset="0"/>
              </a:rPr>
              <a:t>Now watch these clips</a:t>
            </a:r>
          </a:p>
          <a:p>
            <a:pPr marL="0" indent="0">
              <a:buNone/>
            </a:pPr>
            <a:r>
              <a:rPr lang="en-GB" sz="1700" dirty="0">
                <a:latin typeface="Century Gothic" panose="020B0502020202020204" pitchFamily="34" charset="0"/>
              </a:rPr>
              <a:t>1.   </a:t>
            </a:r>
            <a:r>
              <a:rPr lang="en-GB" sz="1700" dirty="0">
                <a:latin typeface="Century Gothic" panose="020B0502020202020204" pitchFamily="34" charset="0"/>
                <a:hlinkClick r:id="rId2"/>
              </a:rPr>
              <a:t>https://www.independent.co.uk/life-style/toxic-masculinity-definition-what-boys-men-gillette-ad-behaviour-attitude-girls-women-a8729336.html</a:t>
            </a:r>
            <a:endParaRPr lang="en-GB" sz="1700" dirty="0">
              <a:latin typeface="Century Gothic" panose="020B0502020202020204" pitchFamily="34" charset="0"/>
            </a:endParaRPr>
          </a:p>
          <a:p>
            <a:pPr marL="514350" indent="-514350">
              <a:buAutoNum type="arabicPeriod" startAt="2"/>
            </a:pPr>
            <a:r>
              <a:rPr lang="en-GB" sz="1700" dirty="0">
                <a:latin typeface="Century Gothic" panose="020B0502020202020204" pitchFamily="34" charset="0"/>
                <a:hlinkClick r:id="rId3"/>
              </a:rPr>
              <a:t>https://www.ted.com/talks/eldra_jackson_how_i_unlearned_dangerous_lessons_about_masculinity?language=en</a:t>
            </a:r>
            <a:endParaRPr lang="en-GB" sz="17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What is your initial reaction to them? Discuss what you saw/heard with a partner.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866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FA6EC-C8EB-4C9A-8CD7-E8EE40CC3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5049"/>
          </a:xfrm>
        </p:spPr>
        <p:txBody>
          <a:bodyPr>
            <a:no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Listening Assessment</a:t>
            </a:r>
            <a:br>
              <a:rPr lang="en-GB" sz="2400" dirty="0">
                <a:latin typeface="Century Gothic" panose="020B0502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</a:rPr>
              <a:t>https://www.ted.com/talks/justin_baldoni_why_i_m_done_trying_to_be_man_enough/transcript</a:t>
            </a:r>
            <a:br>
              <a:rPr lang="en-GB" sz="2400" dirty="0">
                <a:latin typeface="Century Gothic" panose="020B0502020202020204" pitchFamily="34" charset="0"/>
              </a:rPr>
            </a:br>
            <a:r>
              <a:rPr lang="en-GB" sz="24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AFC0FE-2B8D-4901-AE24-A15B5878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5273675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800" dirty="0">
                <a:latin typeface="Century Gothic" panose="020B0502020202020204" pitchFamily="34" charset="0"/>
              </a:rPr>
              <a:t>1.  Explain in your own words what this clip is about. 			(</a:t>
            </a:r>
            <a:r>
              <a:rPr lang="en-GB" sz="1800" b="1" dirty="0">
                <a:latin typeface="Century Gothic" panose="020B0502020202020204" pitchFamily="34" charset="0"/>
              </a:rPr>
              <a:t>2 marks</a:t>
            </a:r>
            <a:r>
              <a:rPr lang="en-GB" sz="1800" dirty="0">
                <a:latin typeface="Century Gothic" panose="020B0502020202020204" pitchFamily="34" charset="0"/>
              </a:rPr>
              <a:t>)</a:t>
            </a:r>
          </a:p>
          <a:p>
            <a:pPr marL="0" indent="0">
              <a:buNone/>
            </a:pPr>
            <a:r>
              <a:rPr lang="en-GB" sz="1800" dirty="0">
                <a:latin typeface="Century Gothic" panose="020B0502020202020204" pitchFamily="34" charset="0"/>
              </a:rPr>
              <a:t>3.  How does the writer create </a:t>
            </a:r>
            <a:r>
              <a:rPr lang="en-GB" sz="1800" b="1" dirty="0">
                <a:latin typeface="Century Gothic" panose="020B0502020202020204" pitchFamily="34" charset="0"/>
              </a:rPr>
              <a:t>humour</a:t>
            </a:r>
            <a:r>
              <a:rPr lang="en-GB" sz="1800" dirty="0">
                <a:latin typeface="Century Gothic" panose="020B0502020202020204" pitchFamily="34" charset="0"/>
              </a:rPr>
              <a:t> in this clip? You should make reference to two techniques that he uses (</a:t>
            </a:r>
            <a:r>
              <a:rPr lang="en-GB" sz="1800" dirty="0" err="1">
                <a:latin typeface="Century Gothic" panose="020B0502020202020204" pitchFamily="34" charset="0"/>
              </a:rPr>
              <a:t>ie</a:t>
            </a:r>
            <a:r>
              <a:rPr lang="en-GB" sz="1800" dirty="0">
                <a:latin typeface="Century Gothic" panose="020B0502020202020204" pitchFamily="34" charset="0"/>
              </a:rPr>
              <a:t>. Word choice, imagery, structure etc.). 	(</a:t>
            </a:r>
            <a:r>
              <a:rPr lang="en-GB" sz="1800" b="1" dirty="0">
                <a:latin typeface="Century Gothic" panose="020B0502020202020204" pitchFamily="34" charset="0"/>
              </a:rPr>
              <a:t>4 marks</a:t>
            </a:r>
            <a:r>
              <a:rPr lang="en-GB" sz="1800" dirty="0">
                <a:latin typeface="Century Gothic" panose="020B0502020202020204" pitchFamily="34" charset="0"/>
              </a:rPr>
              <a:t>)</a:t>
            </a:r>
          </a:p>
          <a:p>
            <a:pPr marL="0" indent="0">
              <a:buNone/>
            </a:pPr>
            <a:r>
              <a:rPr lang="en-GB" sz="1800" dirty="0">
                <a:latin typeface="Century Gothic" panose="020B0502020202020204" pitchFamily="34" charset="0"/>
              </a:rPr>
              <a:t>4.  Listen from 1.00 to 1.30. Summarise in your own words two main points forwarded by the speaker here. 								(</a:t>
            </a:r>
            <a:r>
              <a:rPr lang="en-GB" sz="1800" b="1" dirty="0">
                <a:latin typeface="Century Gothic" panose="020B0502020202020204" pitchFamily="34" charset="0"/>
              </a:rPr>
              <a:t>2 marks</a:t>
            </a:r>
            <a:r>
              <a:rPr lang="en-GB" sz="1800" dirty="0">
                <a:latin typeface="Century Gothic" panose="020B0502020202020204" pitchFamily="34" charset="0"/>
              </a:rPr>
              <a:t>)</a:t>
            </a:r>
          </a:p>
          <a:p>
            <a:pPr marL="0" indent="0">
              <a:buNone/>
            </a:pPr>
            <a:r>
              <a:rPr lang="en-GB" sz="1800" dirty="0">
                <a:latin typeface="Century Gothic" panose="020B0502020202020204" pitchFamily="34" charset="0"/>
              </a:rPr>
              <a:t>5.  Listen from ‘I’ve been pretending’ to ‘now right?’. The writer uses a series of balanced phrases to get his point across. Quote one of the balanced phrases. 	(</a:t>
            </a:r>
            <a:r>
              <a:rPr lang="en-GB" sz="1800" b="1" dirty="0">
                <a:latin typeface="Century Gothic" panose="020B0502020202020204" pitchFamily="34" charset="0"/>
              </a:rPr>
              <a:t>1 mark</a:t>
            </a:r>
            <a:r>
              <a:rPr lang="en-GB" sz="1800" dirty="0">
                <a:latin typeface="Century Gothic" panose="020B0502020202020204" pitchFamily="34" charset="0"/>
              </a:rPr>
              <a:t>)</a:t>
            </a:r>
          </a:p>
          <a:p>
            <a:pPr marL="514350" indent="-514350">
              <a:buAutoNum type="arabicPeriod" startAt="6"/>
            </a:pPr>
            <a:r>
              <a:rPr lang="en-GB" sz="1800" dirty="0">
                <a:latin typeface="Century Gothic" panose="020B0502020202020204" pitchFamily="34" charset="0"/>
              </a:rPr>
              <a:t>Listen from 2.09-2:57. </a:t>
            </a:r>
            <a:r>
              <a:rPr lang="en-GB" sz="1800" b="1" dirty="0">
                <a:latin typeface="Century Gothic" panose="020B0502020202020204" pitchFamily="34" charset="0"/>
              </a:rPr>
              <a:t>Summarise</a:t>
            </a:r>
            <a:r>
              <a:rPr lang="en-GB" sz="1800" dirty="0">
                <a:latin typeface="Century Gothic" panose="020B0502020202020204" pitchFamily="34" charset="0"/>
              </a:rPr>
              <a:t> three things boys are taught, according to the speaker. 									(</a:t>
            </a:r>
            <a:r>
              <a:rPr lang="en-GB" sz="1800" b="1" dirty="0">
                <a:latin typeface="Century Gothic" panose="020B0502020202020204" pitchFamily="34" charset="0"/>
              </a:rPr>
              <a:t>3 marks</a:t>
            </a:r>
            <a:r>
              <a:rPr lang="en-GB" sz="1800" dirty="0">
                <a:latin typeface="Century Gothic" panose="020B0502020202020204" pitchFamily="34" charset="0"/>
              </a:rPr>
              <a:t>)</a:t>
            </a:r>
          </a:p>
          <a:p>
            <a:pPr marL="514350" indent="-514350">
              <a:buAutoNum type="arabicPeriod" startAt="6"/>
            </a:pPr>
            <a:r>
              <a:rPr lang="en-GB" sz="1800" b="1" dirty="0">
                <a:latin typeface="Century Gothic" panose="020B0502020202020204" pitchFamily="34" charset="0"/>
              </a:rPr>
              <a:t>Summarise</a:t>
            </a:r>
            <a:r>
              <a:rPr lang="en-GB" sz="1800" dirty="0">
                <a:latin typeface="Century Gothic" panose="020B0502020202020204" pitchFamily="34" charset="0"/>
              </a:rPr>
              <a:t> what the speaker felt was wrong with the things his dada taught him.  </a:t>
            </a:r>
          </a:p>
          <a:p>
            <a:pPr marL="0" indent="0">
              <a:buNone/>
            </a:pPr>
            <a:r>
              <a:rPr lang="en-GB" sz="1800" dirty="0">
                <a:latin typeface="Century Gothic" panose="020B0502020202020204" pitchFamily="34" charset="0"/>
              </a:rPr>
              <a:t>									(</a:t>
            </a:r>
            <a:r>
              <a:rPr lang="en-GB" sz="1800" b="1" dirty="0">
                <a:latin typeface="Century Gothic" panose="020B0502020202020204" pitchFamily="34" charset="0"/>
              </a:rPr>
              <a:t>2 marks</a:t>
            </a:r>
            <a:r>
              <a:rPr lang="en-GB" sz="1800" dirty="0">
                <a:latin typeface="Century Gothic" panose="020B0502020202020204" pitchFamily="34" charset="0"/>
              </a:rPr>
              <a:t>)</a:t>
            </a:r>
          </a:p>
          <a:p>
            <a:pPr marL="514350" indent="-514350">
              <a:buAutoNum type="arabicPeriod" startAt="6"/>
            </a:pPr>
            <a:r>
              <a:rPr lang="en-GB" sz="1800" dirty="0">
                <a:latin typeface="Century Gothic" panose="020B0502020202020204" pitchFamily="34" charset="0"/>
              </a:rPr>
              <a:t>Listen from 6.28. Quote one piece of </a:t>
            </a:r>
            <a:r>
              <a:rPr lang="en-GB" sz="1800" b="1" dirty="0">
                <a:latin typeface="Century Gothic" panose="020B0502020202020204" pitchFamily="34" charset="0"/>
              </a:rPr>
              <a:t>imagery</a:t>
            </a:r>
            <a:r>
              <a:rPr lang="en-GB" sz="1800" dirty="0">
                <a:latin typeface="Century Gothic" panose="020B0502020202020204" pitchFamily="34" charset="0"/>
              </a:rPr>
              <a:t> used by the speaker and explain why it is a good image to use at this point in his argument.			 (</a:t>
            </a:r>
            <a:r>
              <a:rPr lang="en-GB" sz="1800" b="1" dirty="0">
                <a:latin typeface="Century Gothic" panose="020B0502020202020204" pitchFamily="34" charset="0"/>
              </a:rPr>
              <a:t>3 marks</a:t>
            </a:r>
            <a:r>
              <a:rPr lang="en-GB" sz="1800" dirty="0">
                <a:latin typeface="Century Gothic" panose="020B0502020202020204" pitchFamily="34" charset="0"/>
              </a:rPr>
              <a:t>)</a:t>
            </a:r>
          </a:p>
          <a:p>
            <a:pPr marL="514350" indent="-514350">
              <a:buAutoNum type="arabicPeriod" startAt="6"/>
            </a:pPr>
            <a:r>
              <a:rPr lang="en-GB" sz="1800" dirty="0">
                <a:latin typeface="Century Gothic" panose="020B0502020202020204" pitchFamily="34" charset="0"/>
              </a:rPr>
              <a:t>The speaker tells us that there was something he wanted to speak to his guy friends about. Quote one piece of </a:t>
            </a:r>
            <a:r>
              <a:rPr lang="en-GB" sz="1800" b="1" dirty="0">
                <a:latin typeface="Century Gothic" panose="020B0502020202020204" pitchFamily="34" charset="0"/>
              </a:rPr>
              <a:t>word</a:t>
            </a:r>
            <a:r>
              <a:rPr lang="en-GB" sz="1800" dirty="0">
                <a:latin typeface="Century Gothic" panose="020B0502020202020204" pitchFamily="34" charset="0"/>
              </a:rPr>
              <a:t> </a:t>
            </a:r>
            <a:r>
              <a:rPr lang="en-GB" sz="1800" b="1" dirty="0">
                <a:latin typeface="Century Gothic" panose="020B0502020202020204" pitchFamily="34" charset="0"/>
              </a:rPr>
              <a:t>choice</a:t>
            </a:r>
            <a:r>
              <a:rPr lang="en-GB" sz="1800" dirty="0">
                <a:latin typeface="Century Gothic" panose="020B0502020202020204" pitchFamily="34" charset="0"/>
              </a:rPr>
              <a:t> used by the speaker to show his anxiety about doing this and explain how your chosen word proves he was anxious. (</a:t>
            </a:r>
            <a:r>
              <a:rPr lang="en-GB" sz="1800" b="1" dirty="0">
                <a:latin typeface="Century Gothic" panose="020B0502020202020204" pitchFamily="34" charset="0"/>
              </a:rPr>
              <a:t>2 marks</a:t>
            </a:r>
            <a:r>
              <a:rPr lang="en-GB" sz="1800" dirty="0">
                <a:latin typeface="Century Gothic" panose="020B0502020202020204" pitchFamily="34" charset="0"/>
              </a:rPr>
              <a:t>)</a:t>
            </a:r>
          </a:p>
          <a:p>
            <a:pPr marL="0" indent="0">
              <a:buNone/>
            </a:pPr>
            <a:r>
              <a:rPr lang="en-GB" sz="1800" dirty="0">
                <a:latin typeface="Century Gothic" panose="020B0502020202020204" pitchFamily="34" charset="0"/>
              </a:rPr>
              <a:t>7.  What is the </a:t>
            </a:r>
            <a:r>
              <a:rPr lang="en-GB" sz="1800" b="1" dirty="0">
                <a:latin typeface="Century Gothic" panose="020B0502020202020204" pitchFamily="34" charset="0"/>
              </a:rPr>
              <a:t>purpose</a:t>
            </a:r>
            <a:r>
              <a:rPr lang="en-GB" sz="1800" dirty="0">
                <a:latin typeface="Century Gothic" panose="020B0502020202020204" pitchFamily="34" charset="0"/>
              </a:rPr>
              <a:t> of this clip?					 (</a:t>
            </a:r>
            <a:r>
              <a:rPr lang="en-GB" sz="1800" b="1" dirty="0">
                <a:latin typeface="Century Gothic" panose="020B0502020202020204" pitchFamily="34" charset="0"/>
              </a:rPr>
              <a:t>1 mark</a:t>
            </a:r>
            <a:r>
              <a:rPr lang="en-GB" sz="1800" dirty="0">
                <a:latin typeface="Century Gothic" panose="020B0502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57907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AAB58-FA2B-4D2F-A2E0-E39C0F2F294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dirty="0"/>
              <a:t>Analysing Tone in ‘Fury’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B667F-47BD-42CE-94D2-CAD45DEF8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6403534" cy="4657103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u="sng" dirty="0">
                <a:latin typeface="Century Gothic" panose="020B0502020202020204" pitchFamily="34" charset="0"/>
              </a:rPr>
              <a:t>Analysis Questions</a:t>
            </a:r>
          </a:p>
          <a:p>
            <a:pPr marL="514350" indent="-514350">
              <a:buAutoNum type="arabicPeriod"/>
            </a:pPr>
            <a:r>
              <a:rPr lang="en-GB" dirty="0">
                <a:latin typeface="Century Gothic" panose="020B0502020202020204" pitchFamily="34" charset="0"/>
              </a:rPr>
              <a:t>Explain how the writer’s </a:t>
            </a:r>
            <a:r>
              <a:rPr lang="en-GB" b="1" dirty="0">
                <a:latin typeface="Century Gothic" panose="020B0502020202020204" pitchFamily="34" charset="0"/>
              </a:rPr>
              <a:t>use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b="1" dirty="0">
                <a:latin typeface="Century Gothic" panose="020B0502020202020204" pitchFamily="34" charset="0"/>
              </a:rPr>
              <a:t>of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b="1" dirty="0">
                <a:latin typeface="Century Gothic" panose="020B0502020202020204" pitchFamily="34" charset="0"/>
              </a:rPr>
              <a:t>language</a:t>
            </a:r>
            <a:r>
              <a:rPr lang="en-GB" dirty="0">
                <a:latin typeface="Century Gothic" panose="020B0502020202020204" pitchFamily="34" charset="0"/>
              </a:rPr>
              <a:t> conveys a more fragile speaking voice in lines 11-17.  (4 marks)</a:t>
            </a:r>
          </a:p>
          <a:p>
            <a:pPr marL="514350" indent="-514350">
              <a:buAutoNum type="arabicPeriod"/>
            </a:pPr>
            <a:r>
              <a:rPr lang="en-GB" dirty="0">
                <a:latin typeface="Century Gothic" panose="020B0502020202020204" pitchFamily="34" charset="0"/>
              </a:rPr>
              <a:t>Why do you think this </a:t>
            </a:r>
            <a:r>
              <a:rPr lang="en-GB" b="1" dirty="0">
                <a:latin typeface="Century Gothic" panose="020B0502020202020204" pitchFamily="34" charset="0"/>
              </a:rPr>
              <a:t>fragile</a:t>
            </a:r>
            <a:r>
              <a:rPr lang="en-GB" dirty="0">
                <a:latin typeface="Century Gothic" panose="020B0502020202020204" pitchFamily="34" charset="0"/>
              </a:rPr>
              <a:t> voice only lasts for a few lines, before changing back to </a:t>
            </a:r>
            <a:r>
              <a:rPr lang="en-GB" b="1" dirty="0">
                <a:latin typeface="Century Gothic" panose="020B0502020202020204" pitchFamily="34" charset="0"/>
              </a:rPr>
              <a:t>braggadocious</a:t>
            </a:r>
            <a:r>
              <a:rPr lang="en-GB" dirty="0">
                <a:latin typeface="Century Gothic" panose="020B0502020202020204" pitchFamily="34" charset="0"/>
              </a:rPr>
              <a:t> again?  (2 marks)</a:t>
            </a:r>
          </a:p>
          <a:p>
            <a:pPr marL="0" indent="0">
              <a:buNone/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Complete answers in your OneNote jotter.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883A2D3-C2DB-442A-9B12-713A7AF4D2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41734" y="1825625"/>
            <a:ext cx="4112066" cy="4657103"/>
          </a:xfrm>
        </p:spPr>
      </p:pic>
    </p:spTree>
    <p:extLst>
      <p:ext uri="{BB962C8B-B14F-4D97-AF65-F5344CB8AC3E}">
        <p14:creationId xmlns:p14="http://schemas.microsoft.com/office/powerpoint/2010/main" val="3838887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C742C-15AC-0345-AC20-383128377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369"/>
            <a:ext cx="10515600" cy="1325563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GB" b="1" dirty="0">
                <a:latin typeface="Century Gothic" panose="020B0502020202020204" pitchFamily="34" charset="0"/>
              </a:rPr>
              <a:t>Imagery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5DA02-F56D-3844-9BA4-C95E59790E5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In line 30 the persona asserts:</a:t>
            </a:r>
          </a:p>
          <a:p>
            <a:pPr marL="0" indent="0">
              <a:buNone/>
            </a:pPr>
            <a:r>
              <a:rPr lang="en-GB" sz="6000" dirty="0"/>
              <a:t>‘I am Master of It all.’ </a:t>
            </a:r>
          </a:p>
          <a:p>
            <a:pPr marL="0" indent="0">
              <a:buNone/>
            </a:pPr>
            <a:r>
              <a:rPr lang="en-GB" dirty="0"/>
              <a:t>How is this image developed in the next 11 lines? Write a detailed critical essay paragraph.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[</a:t>
            </a:r>
            <a:r>
              <a:rPr lang="en-GB" dirty="0">
                <a:solidFill>
                  <a:srgbClr val="7030A0"/>
                </a:solidFill>
              </a:rPr>
              <a:t>Remember: TS, C, Q, A, E</a:t>
            </a:r>
            <a:r>
              <a:rPr lang="en-GB" dirty="0"/>
              <a:t>]</a:t>
            </a:r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2277E0B0-A502-7F48-9E8B-C1CB469542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53630" y="1825625"/>
            <a:ext cx="3018740" cy="4351338"/>
          </a:xfrm>
        </p:spPr>
      </p:pic>
      <p:pic>
        <p:nvPicPr>
          <p:cNvPr id="5" name="Graphic 4" descr="Eye">
            <a:extLst>
              <a:ext uri="{FF2B5EF4-FFF2-40B4-BE49-F238E27FC236}">
                <a16:creationId xmlns:a16="http://schemas.microsoft.com/office/drawing/2014/main" id="{2C52754A-480D-4F5C-AA0D-4499D6F9B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31287" y="5309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84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0442E-B481-4F4A-A920-6CB037991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61" y="431385"/>
            <a:ext cx="10515600" cy="1325563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Sonic Techniques: Assonance and Alliteration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8D34D-3CAE-614E-AD9A-36787F0E68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3461" y="1891885"/>
            <a:ext cx="5181600" cy="435133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>
                <a:latin typeface="Century Gothic" panose="020B0502020202020204" pitchFamily="34" charset="0"/>
              </a:rPr>
              <a:t>Important Note</a:t>
            </a:r>
          </a:p>
          <a:p>
            <a:pPr marL="0" indent="0">
              <a:buNone/>
            </a:pPr>
            <a:r>
              <a:rPr lang="en-GB" b="1" dirty="0">
                <a:latin typeface="Century Gothic" panose="020B0502020202020204" pitchFamily="34" charset="0"/>
              </a:rPr>
              <a:t>Assonance</a:t>
            </a:r>
            <a:r>
              <a:rPr lang="en-GB" dirty="0">
                <a:latin typeface="Century Gothic" panose="020B0502020202020204" pitchFamily="34" charset="0"/>
              </a:rPr>
              <a:t> is the repetition of vowel sounds (</a:t>
            </a:r>
            <a:r>
              <a:rPr lang="en-GB" dirty="0" err="1">
                <a:latin typeface="Century Gothic" panose="020B0502020202020204" pitchFamily="34" charset="0"/>
              </a:rPr>
              <a:t>a,e,I,o,u</a:t>
            </a:r>
            <a:r>
              <a:rPr lang="en-GB" dirty="0">
                <a:latin typeface="Century Gothic" panose="020B0502020202020204" pitchFamily="34" charset="0"/>
              </a:rPr>
              <a:t>)</a:t>
            </a:r>
          </a:p>
          <a:p>
            <a:pPr marL="0" indent="0">
              <a:buNone/>
            </a:pPr>
            <a:r>
              <a:rPr lang="en-GB" b="1" dirty="0">
                <a:latin typeface="Century Gothic" panose="020B0502020202020204" pitchFamily="34" charset="0"/>
              </a:rPr>
              <a:t>Alliteration</a:t>
            </a:r>
            <a:r>
              <a:rPr lang="en-GB" dirty="0">
                <a:latin typeface="Century Gothic" panose="020B0502020202020204" pitchFamily="34" charset="0"/>
              </a:rPr>
              <a:t> is the repetition of first letters (usually consonants)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Tasks</a:t>
            </a:r>
          </a:p>
          <a:p>
            <a:pPr marL="514350" indent="-514350">
              <a:buAutoNum type="arabicPeriod"/>
            </a:pPr>
            <a:r>
              <a:rPr lang="en-GB" dirty="0">
                <a:latin typeface="Century Gothic" panose="020B0502020202020204" pitchFamily="34" charset="0"/>
              </a:rPr>
              <a:t>Complete table with examples from poem.</a:t>
            </a:r>
          </a:p>
          <a:p>
            <a:pPr marL="514350" indent="-514350">
              <a:buAutoNum type="arabicPeriod"/>
            </a:pPr>
            <a:r>
              <a:rPr lang="en-GB" dirty="0">
                <a:latin typeface="Century Gothic" panose="020B0502020202020204" pitchFamily="34" charset="0"/>
              </a:rPr>
              <a:t>Explain in two sentences what these sonic techniques draw our attention to.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B3E9453-5EEC-E44D-91D5-0EF5AC49F38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64599419"/>
              </p:ext>
            </p:extLst>
          </p:nvPr>
        </p:nvGraphicFramePr>
        <p:xfrm>
          <a:off x="5857461" y="1891884"/>
          <a:ext cx="5181600" cy="44559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549221027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3512659045"/>
                    </a:ext>
                  </a:extLst>
                </a:gridCol>
              </a:tblGrid>
              <a:tr h="1113977"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Assonance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Alliteration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009189"/>
                  </a:ext>
                </a:extLst>
              </a:tr>
              <a:tr h="1113977"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1.  “________________”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1.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327848"/>
                  </a:ext>
                </a:extLst>
              </a:tr>
              <a:tr h="1113977"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2.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2.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550883"/>
                  </a:ext>
                </a:extLst>
              </a:tr>
              <a:tr h="1113977"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3.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entury Gothic" panose="020B0502020202020204" pitchFamily="34" charset="0"/>
                        </a:rPr>
                        <a:t>3.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462106"/>
                  </a:ext>
                </a:extLst>
              </a:tr>
            </a:tbl>
          </a:graphicData>
        </a:graphic>
      </p:graphicFrame>
      <p:pic>
        <p:nvPicPr>
          <p:cNvPr id="6" name="Graphic 5" descr="Ear">
            <a:extLst>
              <a:ext uri="{FF2B5EF4-FFF2-40B4-BE49-F238E27FC236}">
                <a16:creationId xmlns:a16="http://schemas.microsoft.com/office/drawing/2014/main" id="{D523B067-902D-41A2-9552-86DD27A42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1861" y="43138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6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2D325-C799-C44D-9386-B56B6F2B3FA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b="1" dirty="0">
                <a:latin typeface="Century Gothic" panose="020B0502020202020204" pitchFamily="34" charset="0"/>
              </a:rPr>
              <a:t>Sentence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D45FE-B474-994C-B759-E41A4CD46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>
                <a:latin typeface="Century Gothic" panose="020B0502020202020204" pitchFamily="34" charset="0"/>
              </a:rPr>
              <a:t>Task One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Find one example of each of these techniques in the poem. You can work with a partner to divide the workload if you like.</a:t>
            </a:r>
          </a:p>
          <a:p>
            <a:pPr marL="0" indent="0">
              <a:buNone/>
            </a:pPr>
            <a:endParaRPr lang="en-GB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b="1" dirty="0">
                <a:latin typeface="Century Gothic" panose="020B0502020202020204" pitchFamily="34" charset="0"/>
              </a:rPr>
              <a:t>Task Two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Can you explain how each of these techniques work in the given context of the poem?</a:t>
            </a:r>
          </a:p>
          <a:p>
            <a:pPr marL="0" indent="0">
              <a:buNone/>
            </a:pPr>
            <a:endParaRPr lang="en-GB" dirty="0"/>
          </a:p>
          <a:p>
            <a:pPr marL="514350" indent="-514350">
              <a:buAutoNum type="arabicPeriod"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C6ED88-6228-5848-AB5F-FF9448199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>
                <a:latin typeface="Century Gothic" panose="020B0502020202020204" pitchFamily="34" charset="0"/>
              </a:rPr>
              <a:t>Sentence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b="1" dirty="0">
                <a:latin typeface="Century Gothic" panose="020B0502020202020204" pitchFamily="34" charset="0"/>
              </a:rPr>
              <a:t>structure</a:t>
            </a:r>
            <a:r>
              <a:rPr lang="en-GB" dirty="0">
                <a:latin typeface="Century Gothic" panose="020B0502020202020204" pitchFamily="34" charset="0"/>
              </a:rPr>
              <a:t> is the way that a sentence/paragraph is put together. A writer has a number of sentence structure techniques that can they draw on such as:</a:t>
            </a:r>
          </a:p>
          <a:p>
            <a:r>
              <a:rPr lang="en-GB" b="1" dirty="0">
                <a:latin typeface="Century Gothic" panose="020B0502020202020204" pitchFamily="34" charset="0"/>
              </a:rPr>
              <a:t>Repetition</a:t>
            </a:r>
          </a:p>
          <a:p>
            <a:r>
              <a:rPr lang="en-GB" b="1" dirty="0">
                <a:latin typeface="Century Gothic" panose="020B0502020202020204" pitchFamily="34" charset="0"/>
              </a:rPr>
              <a:t>Minor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b="1" dirty="0">
                <a:latin typeface="Century Gothic" panose="020B0502020202020204" pitchFamily="34" charset="0"/>
              </a:rPr>
              <a:t>sentence</a:t>
            </a:r>
          </a:p>
          <a:p>
            <a:r>
              <a:rPr lang="en-GB" b="1" dirty="0">
                <a:latin typeface="Century Gothic" panose="020B0502020202020204" pitchFamily="34" charset="0"/>
              </a:rPr>
              <a:t>List</a:t>
            </a:r>
          </a:p>
          <a:p>
            <a:r>
              <a:rPr lang="en-GB" b="1" dirty="0">
                <a:latin typeface="Century Gothic" panose="020B0502020202020204" pitchFamily="34" charset="0"/>
              </a:rPr>
              <a:t>Rhetorical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b="1" dirty="0">
                <a:latin typeface="Century Gothic" panose="020B0502020202020204" pitchFamily="34" charset="0"/>
              </a:rPr>
              <a:t>questions</a:t>
            </a:r>
            <a:r>
              <a:rPr lang="en-GB" dirty="0">
                <a:latin typeface="Century Gothic" panose="020B0502020202020204" pitchFamily="34" charset="0"/>
              </a:rPr>
              <a:t>/</a:t>
            </a:r>
            <a:r>
              <a:rPr lang="en-GB" b="1" dirty="0">
                <a:latin typeface="Century Gothic" panose="020B0502020202020204" pitchFamily="34" charset="0"/>
              </a:rPr>
              <a:t>questions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b="1" dirty="0">
                <a:latin typeface="Century Gothic" panose="020B0502020202020204" pitchFamily="34" charset="0"/>
              </a:rPr>
              <a:t>and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b="1" dirty="0">
                <a:latin typeface="Century Gothic" panose="020B0502020202020204" pitchFamily="34" charset="0"/>
              </a:rPr>
              <a:t>answers</a:t>
            </a:r>
          </a:p>
          <a:p>
            <a:r>
              <a:rPr lang="en-GB" b="1" dirty="0">
                <a:latin typeface="Century Gothic" panose="020B0502020202020204" pitchFamily="34" charset="0"/>
              </a:rPr>
              <a:t>Parenthesis</a:t>
            </a:r>
          </a:p>
        </p:txBody>
      </p:sp>
    </p:spTree>
    <p:extLst>
      <p:ext uri="{BB962C8B-B14F-4D97-AF65-F5344CB8AC3E}">
        <p14:creationId xmlns:p14="http://schemas.microsoft.com/office/powerpoint/2010/main" val="896683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2C5198-3A8F-144A-934A-E0B6029D6C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545" r="9089" b="883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BD8E96-9331-9741-9E60-9FC49D378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718" y="1135104"/>
            <a:ext cx="4023360" cy="1319080"/>
          </a:xfr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>
                <a:latin typeface="Century Gothic" panose="020B0502020202020204" pitchFamily="34" charset="0"/>
              </a:rPr>
              <a:t>Context: Poetry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6C98B-6152-F742-B82D-70AD82174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719" y="2503477"/>
            <a:ext cx="4023359" cy="4154467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>
                <a:latin typeface="Century Gothic" panose="020B0502020202020204" pitchFamily="34" charset="0"/>
              </a:rPr>
              <a:t>Learning Intentions</a:t>
            </a:r>
          </a:p>
          <a:p>
            <a:pPr marL="0" indent="0">
              <a:buNone/>
            </a:pPr>
            <a:r>
              <a:rPr lang="en-US" sz="2000" dirty="0">
                <a:latin typeface="Century Gothic" panose="020B0502020202020204" pitchFamily="34" charset="0"/>
              </a:rPr>
              <a:t>I am learning to</a:t>
            </a:r>
          </a:p>
          <a:p>
            <a:pPr marL="0" indent="0">
              <a:buNone/>
            </a:pPr>
            <a:r>
              <a:rPr lang="en-US" sz="2000" dirty="0">
                <a:latin typeface="Century Gothic" panose="020B0502020202020204" pitchFamily="34" charset="0"/>
              </a:rPr>
              <a:t>1. </a:t>
            </a:r>
            <a:r>
              <a:rPr lang="en-GB" sz="2000" dirty="0">
                <a:latin typeface="Century Gothic" panose="020B0502020202020204" pitchFamily="34" charset="0"/>
              </a:rPr>
              <a:t>Demonstrate </a:t>
            </a:r>
            <a:r>
              <a:rPr lang="en-GB" sz="2000" b="1" dirty="0">
                <a:latin typeface="Century Gothic" panose="020B0502020202020204" pitchFamily="34" charset="0"/>
              </a:rPr>
              <a:t>understanding </a:t>
            </a:r>
            <a:r>
              <a:rPr lang="en-GB" sz="2000" dirty="0">
                <a:latin typeface="Century Gothic" panose="020B0502020202020204" pitchFamily="34" charset="0"/>
              </a:rPr>
              <a:t>by responding to different kinds of questions(ENG 4-17a)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entury Gothic" panose="020B0502020202020204" pitchFamily="34" charset="0"/>
              </a:rPr>
              <a:t>2. </a:t>
            </a:r>
            <a:r>
              <a:rPr lang="en-GB" sz="2000" dirty="0">
                <a:latin typeface="Century Gothic" panose="020B0502020202020204" pitchFamily="34" charset="0"/>
              </a:rPr>
              <a:t>Identify and comment on the </a:t>
            </a:r>
            <a:r>
              <a:rPr lang="en-GB" sz="2000" b="1" dirty="0">
                <a:latin typeface="Century Gothic" panose="020B0502020202020204" pitchFamily="34" charset="0"/>
              </a:rPr>
              <a:t>theme</a:t>
            </a:r>
            <a:r>
              <a:rPr lang="en-GB" sz="2000" dirty="0">
                <a:latin typeface="Century Gothic" panose="020B0502020202020204" pitchFamily="34" charset="0"/>
              </a:rPr>
              <a:t> or </a:t>
            </a:r>
            <a:r>
              <a:rPr lang="en-GB" sz="2000" b="1" dirty="0">
                <a:latin typeface="Century Gothic" panose="020B0502020202020204" pitchFamily="34" charset="0"/>
              </a:rPr>
              <a:t>central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latin typeface="Century Gothic" panose="020B0502020202020204" pitchFamily="34" charset="0"/>
              </a:rPr>
              <a:t>concerns</a:t>
            </a:r>
            <a:r>
              <a:rPr lang="en-GB" sz="2000" dirty="0">
                <a:latin typeface="Century Gothic" panose="020B0502020202020204" pitchFamily="34" charset="0"/>
              </a:rPr>
              <a:t> of a text (ENG 4-19a)</a:t>
            </a:r>
          </a:p>
          <a:p>
            <a:pPr marL="0" indent="0">
              <a:buNone/>
            </a:pPr>
            <a:r>
              <a:rPr lang="en-GB" sz="2000" dirty="0">
                <a:latin typeface="Century Gothic" panose="020B0502020202020204" pitchFamily="34" charset="0"/>
              </a:rPr>
              <a:t>3.  </a:t>
            </a:r>
            <a:r>
              <a:rPr lang="en-GB" sz="2000" b="1" dirty="0">
                <a:latin typeface="Century Gothic" panose="020B0502020202020204" pitchFamily="34" charset="0"/>
              </a:rPr>
              <a:t>Identify</a:t>
            </a:r>
            <a:r>
              <a:rPr lang="en-GB" sz="2000" dirty="0">
                <a:latin typeface="Century Gothic" panose="020B0502020202020204" pitchFamily="34" charset="0"/>
              </a:rPr>
              <a:t> and </a:t>
            </a:r>
            <a:r>
              <a:rPr lang="en-GB" sz="2000" b="1" dirty="0">
                <a:latin typeface="Century Gothic" panose="020B0502020202020204" pitchFamily="34" charset="0"/>
              </a:rPr>
              <a:t>analyse</a:t>
            </a:r>
            <a:r>
              <a:rPr lang="en-GB" sz="2000" dirty="0">
                <a:latin typeface="Century Gothic" panose="020B0502020202020204" pitchFamily="34" charset="0"/>
              </a:rPr>
              <a:t> the effect of aspects of language using some evidence and terminology (ENG 4-19a)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entury Gothic" panose="020B0502020202020204" pitchFamily="34" charset="0"/>
              </a:rPr>
              <a:t>3. </a:t>
            </a:r>
            <a:r>
              <a:rPr lang="en-US" sz="2000" b="1" dirty="0">
                <a:latin typeface="Century Gothic" panose="020B0502020202020204" pitchFamily="34" charset="0"/>
              </a:rPr>
              <a:t>Explain</a:t>
            </a:r>
            <a:r>
              <a:rPr lang="en-US" sz="2000" dirty="0">
                <a:latin typeface="Century Gothic" panose="020B0502020202020204" pitchFamily="34" charset="0"/>
              </a:rPr>
              <a:t> and </a:t>
            </a:r>
            <a:r>
              <a:rPr lang="en-US" sz="2000" b="1" dirty="0">
                <a:latin typeface="Century Gothic" panose="020B0502020202020204" pitchFamily="34" charset="0"/>
              </a:rPr>
              <a:t>sum-up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i</a:t>
            </a:r>
            <a:r>
              <a:rPr lang="en-GB" sz="2000" dirty="0" err="1">
                <a:latin typeface="Century Gothic" panose="020B0502020202020204" pitchFamily="34" charset="0"/>
              </a:rPr>
              <a:t>deas</a:t>
            </a:r>
            <a:r>
              <a:rPr lang="en-GB" sz="2000" dirty="0">
                <a:latin typeface="Century Gothic" panose="020B0502020202020204" pitchFamily="34" charset="0"/>
              </a:rPr>
              <a:t>, issues, and concepts when listening to complex spoken language (LIT 4-09a)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FAA88-BF12-2748-B804-5E741C5DD148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://wondergressive.com/k-computer-exascale-computi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00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6E38C-D346-1546-A461-3B4544BE5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2284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GB" b="1" dirty="0">
                <a:latin typeface="Century Gothic" panose="020B0502020202020204" pitchFamily="34" charset="0"/>
              </a:rPr>
              <a:t>Turning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7C2FC-82AA-FD4C-AC85-6DD1A0B107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19937"/>
            <a:ext cx="6293048" cy="4857026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latin typeface="Century Gothic" panose="020B0502020202020204" pitchFamily="34" charset="0"/>
              </a:rPr>
              <a:t>Note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Up until this point in the poem we have heard the voice of THE </a:t>
            </a:r>
            <a:r>
              <a:rPr lang="en-GB" b="1" dirty="0">
                <a:latin typeface="Century Gothic" panose="020B0502020202020204" pitchFamily="34" charset="0"/>
              </a:rPr>
              <a:t>CHARACTER</a:t>
            </a:r>
            <a:r>
              <a:rPr lang="en-GB" dirty="0">
                <a:latin typeface="Century Gothic" panose="020B0502020202020204" pitchFamily="34" charset="0"/>
              </a:rPr>
              <a:t> Tyson Fury, </a:t>
            </a:r>
            <a:r>
              <a:rPr lang="en-GB" dirty="0" err="1">
                <a:latin typeface="Century Gothic" panose="020B0502020202020204" pitchFamily="34" charset="0"/>
              </a:rPr>
              <a:t>ie</a:t>
            </a:r>
            <a:r>
              <a:rPr lang="en-GB" dirty="0">
                <a:latin typeface="Century Gothic" panose="020B0502020202020204" pitchFamily="34" charset="0"/>
              </a:rPr>
              <a:t>. the </a:t>
            </a:r>
            <a:r>
              <a:rPr lang="en-GB" b="1" dirty="0">
                <a:latin typeface="Century Gothic" panose="020B0502020202020204" pitchFamily="34" charset="0"/>
              </a:rPr>
              <a:t>persona</a:t>
            </a:r>
            <a:r>
              <a:rPr lang="en-GB" dirty="0">
                <a:latin typeface="Century Gothic" panose="020B0502020202020204" pitchFamily="34" charset="0"/>
              </a:rPr>
              <a:t> that he takes on in public of a swaggering, arrogant boxer. The </a:t>
            </a:r>
            <a:r>
              <a:rPr lang="en-GB" b="1" dirty="0">
                <a:latin typeface="Century Gothic" panose="020B0502020202020204" pitchFamily="34" charset="0"/>
              </a:rPr>
              <a:t>turning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b="1" dirty="0">
                <a:latin typeface="Century Gothic" panose="020B0502020202020204" pitchFamily="34" charset="0"/>
              </a:rPr>
              <a:t>point</a:t>
            </a:r>
            <a:r>
              <a:rPr lang="en-GB" dirty="0">
                <a:latin typeface="Century Gothic" panose="020B0502020202020204" pitchFamily="34" charset="0"/>
              </a:rPr>
              <a:t> arrives with the statement: ‘I’ll tell you who Fury is.’</a:t>
            </a:r>
          </a:p>
          <a:p>
            <a:pPr marL="0" indent="0">
              <a:buNone/>
            </a:pPr>
            <a:r>
              <a:rPr lang="en-GB" b="1" dirty="0">
                <a:latin typeface="Century Gothic" panose="020B0502020202020204" pitchFamily="34" charset="0"/>
              </a:rPr>
              <a:t>Task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What do we learn about him in the final part of the poem? Who is Tyson Fury? List </a:t>
            </a:r>
            <a:r>
              <a:rPr lang="en-GB" b="1" dirty="0">
                <a:latin typeface="Century Gothic" panose="020B0502020202020204" pitchFamily="34" charset="0"/>
              </a:rPr>
              <a:t>four</a:t>
            </a:r>
            <a:r>
              <a:rPr lang="en-GB" dirty="0">
                <a:latin typeface="Century Gothic" panose="020B0502020202020204" pitchFamily="34" charset="0"/>
              </a:rPr>
              <a:t> things.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419B28-C145-46FE-84B0-EDDA467959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31248" y="1319937"/>
            <a:ext cx="4222552" cy="485702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FAAA40-F8E7-4B49-8C60-206B9066FAE2}"/>
              </a:ext>
            </a:extLst>
          </p:cNvPr>
          <p:cNvSpPr txBox="1"/>
          <p:nvPr/>
        </p:nvSpPr>
        <p:spPr>
          <a:xfrm>
            <a:off x="7131248" y="6161665"/>
            <a:ext cx="36427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es.wikipedia.org/wiki/Tyson_Fury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sa/3.0/"/>
              </a:rPr>
              <a:t>CC BY-SA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675728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D5E267-EB6F-47DF-ABEF-2C1BED44D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3" name="Color Cover">
              <a:extLst>
                <a:ext uri="{FF2B5EF4-FFF2-40B4-BE49-F238E27FC236}">
                  <a16:creationId xmlns:a16="http://schemas.microsoft.com/office/drawing/2014/main" id="{4BA86AA3-0623-4268-861E-ADA01A7C07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olor Cover">
              <a:extLst>
                <a:ext uri="{FF2B5EF4-FFF2-40B4-BE49-F238E27FC236}">
                  <a16:creationId xmlns:a16="http://schemas.microsoft.com/office/drawing/2014/main" id="{72692EF2-4C1F-4ED7-9C00-6CF92783E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828D02-A05D-412B-9F20-B68E970B9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7" name="Color">
              <a:extLst>
                <a:ext uri="{FF2B5EF4-FFF2-40B4-BE49-F238E27FC236}">
                  <a16:creationId xmlns:a16="http://schemas.microsoft.com/office/drawing/2014/main" id="{A1A8E50E-11DE-480E-A93B-F503760BC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Color">
              <a:extLst>
                <a:ext uri="{FF2B5EF4-FFF2-40B4-BE49-F238E27FC236}">
                  <a16:creationId xmlns:a16="http://schemas.microsoft.com/office/drawing/2014/main" id="{D2E2EE99-89A4-435B-B61A-3C8B5B2B2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9ECFB2-E8EE-EE47-A475-5DBCC43C22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77026" y="1442062"/>
            <a:ext cx="4571936" cy="395055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951C1D8-A851-8D41-A107-C89B753B9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5" y="819015"/>
            <a:ext cx="5501548" cy="15715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Evaluating the Poem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06BBF-F938-D64C-80D1-A91BB8558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4985" y="2608191"/>
            <a:ext cx="5501548" cy="34074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28650" indent="-342900"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In what way does this poem deal effectively with mental health issues?</a:t>
            </a:r>
          </a:p>
          <a:p>
            <a:pPr marL="628650" indent="-342900"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In what way does this poem effectively present the voice of people living on the margins of society? </a:t>
            </a:r>
          </a:p>
          <a:p>
            <a:pPr marL="628650" indent="-342900"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What do you think the poet’s wider message is about Tyson Fury and the community in which he lives?</a:t>
            </a:r>
          </a:p>
          <a:p>
            <a:pPr marL="628650" indent="-342900"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What did you find most interesting about this poem and why?</a:t>
            </a:r>
          </a:p>
          <a:p>
            <a:pPr marL="628650" indent="-342900"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I used to think______________ about masculinity. Now I think 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1236981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7B0C7-1B3B-44D8-BA6C-0F8847975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9"/>
            <a:ext cx="6002110" cy="682870"/>
          </a:xfr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u="sng" dirty="0">
                <a:latin typeface="Century Gothic" panose="020B0502020202020204" pitchFamily="34" charset="0"/>
              </a:rPr>
              <a:t>Starter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EE9FA1-684D-4F84-8D8B-00A0ECCCB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80" y="1557339"/>
            <a:ext cx="6002110" cy="4576762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entury Gothic" panose="020B0502020202020204" pitchFamily="34" charset="0"/>
              </a:rPr>
              <a:t>List as many </a:t>
            </a:r>
            <a:r>
              <a:rPr lang="en-US" sz="2000" b="1" dirty="0">
                <a:latin typeface="Century Gothic" panose="020B0502020202020204" pitchFamily="34" charset="0"/>
              </a:rPr>
              <a:t>connotations</a:t>
            </a:r>
            <a:r>
              <a:rPr lang="en-US" sz="2000" dirty="0">
                <a:latin typeface="Century Gothic" panose="020B0502020202020204" pitchFamily="34" charset="0"/>
              </a:rPr>
              <a:t> as you can think of for the following words: </a:t>
            </a:r>
          </a:p>
          <a:p>
            <a:pPr marL="0" indent="0">
              <a:buNone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Gypsy</a:t>
            </a:r>
          </a:p>
          <a:p>
            <a:pPr marL="0" indent="0" algn="ctr">
              <a:buNone/>
            </a:pPr>
            <a:endParaRPr lang="en-US" sz="36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36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Traveller</a:t>
            </a:r>
            <a:endParaRPr lang="en-US" sz="36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Century Gothic" panose="020B0502020202020204" pitchFamily="34" charset="0"/>
              </a:rPr>
              <a:t>Extension</a:t>
            </a:r>
          </a:p>
          <a:p>
            <a:pPr marL="0" indent="0">
              <a:buNone/>
            </a:pPr>
            <a:r>
              <a:rPr lang="en-US" sz="2000" dirty="0">
                <a:latin typeface="Century Gothic" panose="020B0502020202020204" pitchFamily="34" charset="0"/>
              </a:rPr>
              <a:t>Look at the list you generated? </a:t>
            </a:r>
            <a:r>
              <a:rPr lang="en-US" sz="2000" dirty="0" err="1">
                <a:latin typeface="Century Gothic" panose="020B0502020202020204" pitchFamily="34" charset="0"/>
              </a:rPr>
              <a:t>Categorise</a:t>
            </a:r>
            <a:r>
              <a:rPr lang="en-US" sz="2000" dirty="0">
                <a:latin typeface="Century Gothic" panose="020B0502020202020204" pitchFamily="34" charset="0"/>
              </a:rPr>
              <a:t> the words into </a:t>
            </a:r>
            <a:r>
              <a:rPr lang="en-US" sz="2000" b="1" dirty="0">
                <a:latin typeface="Century Gothic" panose="020B0502020202020204" pitchFamily="34" charset="0"/>
              </a:rPr>
              <a:t>Positive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latin typeface="Century Gothic" panose="020B0502020202020204" pitchFamily="34" charset="0"/>
              </a:rPr>
              <a:t>Words</a:t>
            </a:r>
            <a:r>
              <a:rPr lang="en-US" sz="2000" dirty="0">
                <a:latin typeface="Century Gothic" panose="020B0502020202020204" pitchFamily="34" charset="0"/>
              </a:rPr>
              <a:t> and </a:t>
            </a:r>
            <a:r>
              <a:rPr lang="en-US" sz="2000" b="1" dirty="0">
                <a:latin typeface="Century Gothic" panose="020B0502020202020204" pitchFamily="34" charset="0"/>
              </a:rPr>
              <a:t>Negative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latin typeface="Century Gothic" panose="020B0502020202020204" pitchFamily="34" charset="0"/>
              </a:rPr>
              <a:t>Words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</a:p>
          <a:p>
            <a:pPr marL="0"/>
            <a:endParaRPr lang="en-US" sz="2000" dirty="0">
              <a:latin typeface="Century Gothic" panose="020B0502020202020204" pitchFamily="34" charset="0"/>
            </a:endParaRPr>
          </a:p>
          <a:p>
            <a:pPr marL="0"/>
            <a:endParaRPr lang="en-US" sz="2000" dirty="0">
              <a:latin typeface="Century Gothic" panose="020B0502020202020204" pitchFamily="34" charset="0"/>
            </a:endParaRPr>
          </a:p>
          <a:p>
            <a:pPr marL="0"/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8" name="Picture 7" descr="A picture containing outdoor, person, group, people&#10;&#10;Description automatically generated">
            <a:extLst>
              <a:ext uri="{FF2B5EF4-FFF2-40B4-BE49-F238E27FC236}">
                <a16:creationId xmlns:a16="http://schemas.microsoft.com/office/drawing/2014/main" id="{368EBEB2-B32A-C149-8581-FFEFDB463E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3158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E1009B-D425-5F43-9C19-8F99701AFAFE}"/>
              </a:ext>
            </a:extLst>
          </p:cNvPr>
          <p:cNvSpPr txBox="1"/>
          <p:nvPr/>
        </p:nvSpPr>
        <p:spPr>
          <a:xfrm>
            <a:off x="9751909" y="665794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s://brewminate.com/the-medieval-arrival-of-the-gypsies-on-the-territory-of-romani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33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D46E61-63C0-4624-B542-E535439A8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1" y="437179"/>
            <a:ext cx="4828012" cy="1461778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Cultural Assumptions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7A836-4346-4257-932A-90AB47E04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1" y="1985963"/>
            <a:ext cx="4828013" cy="4443412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entury Gothic" panose="020B0502020202020204" pitchFamily="34" charset="0"/>
              </a:rPr>
              <a:t>Often, we have a particular viewpoint of certain </a:t>
            </a:r>
            <a:r>
              <a:rPr lang="en-US" sz="2000" dirty="0" err="1">
                <a:latin typeface="Century Gothic" panose="020B0502020202020204" pitchFamily="34" charset="0"/>
              </a:rPr>
              <a:t>marginalised</a:t>
            </a:r>
            <a:r>
              <a:rPr lang="en-US" sz="2000" dirty="0">
                <a:latin typeface="Century Gothic" panose="020B0502020202020204" pitchFamily="34" charset="0"/>
              </a:rPr>
              <a:t> groups in society. But how are our assumptions shaped? </a:t>
            </a:r>
          </a:p>
          <a:p>
            <a:pPr marL="0" indent="0">
              <a:buNone/>
            </a:pPr>
            <a:r>
              <a:rPr lang="en-US" sz="2000" b="1" u="sng" dirty="0">
                <a:latin typeface="Century Gothic" panose="020B0502020202020204" pitchFamily="34" charset="0"/>
              </a:rPr>
              <a:t>Task</a:t>
            </a:r>
          </a:p>
          <a:p>
            <a:pPr marL="0" indent="0">
              <a:buNone/>
            </a:pPr>
            <a:r>
              <a:rPr lang="en-US" sz="2000" dirty="0">
                <a:latin typeface="Century Gothic" panose="020B0502020202020204" pitchFamily="34" charset="0"/>
              </a:rPr>
              <a:t>Watch this clip from BBC’s </a:t>
            </a:r>
            <a:r>
              <a:rPr lang="en-US" sz="2000" i="1" dirty="0">
                <a:latin typeface="Century Gothic" panose="020B0502020202020204" pitchFamily="34" charset="0"/>
              </a:rPr>
              <a:t>Peaky Blinders</a:t>
            </a:r>
            <a:r>
              <a:rPr lang="en-US" sz="2000" dirty="0">
                <a:latin typeface="Century Gothic" panose="020B0502020202020204" pitchFamily="34" charset="0"/>
              </a:rPr>
              <a:t>. Using 3 adjectives, describe the characters that you see. </a:t>
            </a:r>
          </a:p>
          <a:p>
            <a:pPr marL="0" indent="0">
              <a:buNone/>
            </a:pPr>
            <a:r>
              <a:rPr lang="en-US" sz="2000" dirty="0">
                <a:latin typeface="Century Gothic" panose="020B0502020202020204" pitchFamily="34" charset="0"/>
                <a:hlinkClick r:id="rId2"/>
              </a:rPr>
              <a:t>https://www.youtube.com/watch?v=F-83mrw6SuY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000" b="1" u="sng" dirty="0">
                <a:latin typeface="Century Gothic" panose="020B0502020202020204" pitchFamily="34" charset="0"/>
              </a:rPr>
              <a:t>Extension</a:t>
            </a:r>
          </a:p>
          <a:p>
            <a:pPr marL="0" indent="0">
              <a:buNone/>
            </a:pPr>
            <a:r>
              <a:rPr lang="en-US" sz="2000" dirty="0">
                <a:latin typeface="Century Gothic" panose="020B0502020202020204" pitchFamily="34" charset="0"/>
              </a:rPr>
              <a:t>What was your initial opinion of these characters and why?</a:t>
            </a:r>
          </a:p>
          <a:p>
            <a:pPr marL="0"/>
            <a:endParaRPr lang="en-US" sz="2000" dirty="0"/>
          </a:p>
        </p:txBody>
      </p:sp>
      <p:pic>
        <p:nvPicPr>
          <p:cNvPr id="6" name="Content Placeholder 5" descr="A picture containing text, grass, outdoor, farm machine&#10;&#10;Description automatically generated">
            <a:extLst>
              <a:ext uri="{FF2B5EF4-FFF2-40B4-BE49-F238E27FC236}">
                <a16:creationId xmlns:a16="http://schemas.microsoft.com/office/drawing/2014/main" id="{7EC723A8-2A04-044E-B7CA-BEBD9E0BFF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7300" r="18371" b="1"/>
          <a:stretch/>
        </p:blipFill>
        <p:spPr>
          <a:xfrm>
            <a:off x="5510369" y="851517"/>
            <a:ext cx="6184807" cy="5154967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C7E261-656A-CD48-A087-B23D3F57C60A}"/>
              </a:ext>
            </a:extLst>
          </p:cNvPr>
          <p:cNvSpPr txBox="1"/>
          <p:nvPr/>
        </p:nvSpPr>
        <p:spPr>
          <a:xfrm>
            <a:off x="9751909" y="665794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4" tooltip="https://howardwilliamsblog.wordpress.com/2018/01/13/burning-gypsies-in-peaky-blinders-season-4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42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D46E61-63C0-4624-B542-E535439A8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9"/>
            <a:ext cx="6002110" cy="1034564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Cultural Assumptions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7A836-4346-4257-932A-90AB47E04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80" y="1871663"/>
            <a:ext cx="6002110" cy="4262438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900" dirty="0">
                <a:latin typeface="Century Gothic" panose="020B0502020202020204" pitchFamily="34" charset="0"/>
              </a:rPr>
              <a:t>Often, we have a particular viewpoint of certain </a:t>
            </a:r>
            <a:r>
              <a:rPr lang="en-US" sz="1900" dirty="0" err="1">
                <a:latin typeface="Century Gothic" panose="020B0502020202020204" pitchFamily="34" charset="0"/>
              </a:rPr>
              <a:t>marginalised</a:t>
            </a:r>
            <a:r>
              <a:rPr lang="en-US" sz="1900" dirty="0">
                <a:latin typeface="Century Gothic" panose="020B0502020202020204" pitchFamily="34" charset="0"/>
              </a:rPr>
              <a:t> groups in society. But how are our assumptions shaped?</a:t>
            </a:r>
          </a:p>
          <a:p>
            <a:pPr marL="0" indent="0">
              <a:buNone/>
            </a:pPr>
            <a:r>
              <a:rPr lang="en-US" sz="1900" b="1" u="sng" dirty="0">
                <a:latin typeface="Century Gothic" panose="020B0502020202020204" pitchFamily="34" charset="0"/>
              </a:rPr>
              <a:t>Task</a:t>
            </a:r>
          </a:p>
          <a:p>
            <a:pPr marL="0" indent="0">
              <a:buNone/>
            </a:pPr>
            <a:r>
              <a:rPr lang="en-US" sz="1900" dirty="0">
                <a:latin typeface="Century Gothic" panose="020B0502020202020204" pitchFamily="34" charset="0"/>
              </a:rPr>
              <a:t>Now watch this clip from C4’s documentary called </a:t>
            </a:r>
            <a:r>
              <a:rPr lang="en-US" sz="1900" i="1" dirty="0">
                <a:latin typeface="Century Gothic" panose="020B0502020202020204" pitchFamily="34" charset="0"/>
              </a:rPr>
              <a:t>My Big Fat Gypsy Wedding</a:t>
            </a:r>
            <a:r>
              <a:rPr lang="en-US" sz="1900" dirty="0">
                <a:latin typeface="Century Gothic" panose="020B0502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US" sz="1900" dirty="0">
                <a:latin typeface="Century Gothic" panose="020B0502020202020204" pitchFamily="34" charset="0"/>
                <a:hlinkClick r:id="rId2"/>
              </a:rPr>
              <a:t>https://www.youtube.com/watch?v=Ykk7_Qd79IU</a:t>
            </a:r>
            <a:endParaRPr lang="en-US" sz="1900" dirty="0">
              <a:latin typeface="Century Gothic" panose="020B0502020202020204" pitchFamily="34" charset="0"/>
            </a:endParaRPr>
          </a:p>
          <a:p>
            <a:pPr marL="457200" indent="-457200">
              <a:buAutoNum type="arabicPeriod"/>
            </a:pPr>
            <a:r>
              <a:rPr lang="en-US" sz="1900" dirty="0">
                <a:latin typeface="Century Gothic" panose="020B0502020202020204" pitchFamily="34" charset="0"/>
              </a:rPr>
              <a:t>What is your </a:t>
            </a:r>
            <a:r>
              <a:rPr lang="en-US" sz="1900" b="1" dirty="0">
                <a:latin typeface="Century Gothic" panose="020B0502020202020204" pitchFamily="34" charset="0"/>
              </a:rPr>
              <a:t>impression</a:t>
            </a:r>
            <a:r>
              <a:rPr lang="en-US" sz="1900" dirty="0">
                <a:latin typeface="Century Gothic" panose="020B0502020202020204" pitchFamily="34" charset="0"/>
              </a:rPr>
              <a:t> of the people represented in this show?</a:t>
            </a:r>
          </a:p>
          <a:p>
            <a:pPr marL="457200" indent="-457200">
              <a:buAutoNum type="arabicPeriod"/>
            </a:pPr>
            <a:r>
              <a:rPr lang="en-US" sz="1900" dirty="0">
                <a:latin typeface="Century Gothic" panose="020B0502020202020204" pitchFamily="34" charset="0"/>
              </a:rPr>
              <a:t>Do you think the documentary makers have been </a:t>
            </a:r>
            <a:r>
              <a:rPr lang="en-US" sz="1900" b="1" dirty="0">
                <a:latin typeface="Century Gothic" panose="020B0502020202020204" pitchFamily="34" charset="0"/>
              </a:rPr>
              <a:t>fair</a:t>
            </a:r>
            <a:r>
              <a:rPr lang="en-US" sz="1900" dirty="0">
                <a:latin typeface="Century Gothic" panose="020B0502020202020204" pitchFamily="34" charset="0"/>
              </a:rPr>
              <a:t> in their </a:t>
            </a:r>
            <a:r>
              <a:rPr lang="en-US" sz="1900" b="1" dirty="0">
                <a:latin typeface="Century Gothic" panose="020B0502020202020204" pitchFamily="34" charset="0"/>
              </a:rPr>
              <a:t>representation/treatment</a:t>
            </a:r>
            <a:r>
              <a:rPr lang="en-US" sz="1900" dirty="0">
                <a:latin typeface="Century Gothic" panose="020B0502020202020204" pitchFamily="34" charset="0"/>
              </a:rPr>
              <a:t> of this group?</a:t>
            </a:r>
          </a:p>
        </p:txBody>
      </p:sp>
      <p:pic>
        <p:nvPicPr>
          <p:cNvPr id="9" name="Content Placeholder 8" descr="A picture containing cake, indoor, plant, decorated&#10;&#10;Description automatically generated">
            <a:extLst>
              <a:ext uri="{FF2B5EF4-FFF2-40B4-BE49-F238E27FC236}">
                <a16:creationId xmlns:a16="http://schemas.microsoft.com/office/drawing/2014/main" id="{D7F68ACD-ADB3-6F4A-BB44-2DFA337405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8639" r="30594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43A010-6E0D-C94F-BAC5-1029E67BA1A3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4" tooltip="http://wikivisually.com/wiki/The_Keith_Lemon_Sketch_Show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69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BB526A-9F71-4620-9A46-43DF8AF1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4" y="357189"/>
            <a:ext cx="6353015" cy="1495425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The Collection</a:t>
            </a:r>
            <a:br>
              <a:rPr lang="en-US" sz="4000" b="1" dirty="0">
                <a:latin typeface="Century Gothic" panose="020B0502020202020204" pitchFamily="34" charset="0"/>
              </a:rPr>
            </a:br>
            <a:r>
              <a:rPr lang="en-US" sz="4000" b="1" i="1" dirty="0">
                <a:latin typeface="Century Gothic" panose="020B0502020202020204" pitchFamily="34" charset="0"/>
              </a:rPr>
              <a:t>Fury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171A4-3A31-4F04-BF1C-CE751535E3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775" y="1943100"/>
            <a:ext cx="6353015" cy="4571999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The</a:t>
            </a:r>
            <a:r>
              <a:rPr lang="en-US" sz="4400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en-US" sz="4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Poet</a:t>
            </a:r>
          </a:p>
          <a:p>
            <a:pPr marL="0" indent="0">
              <a:buNone/>
            </a:pPr>
            <a:r>
              <a:rPr lang="en-US" sz="3500" b="1" dirty="0">
                <a:latin typeface="Century Gothic" panose="020B0502020202020204" pitchFamily="34" charset="0"/>
              </a:rPr>
              <a:t>David Morley</a:t>
            </a:r>
            <a:endParaRPr lang="en-US" sz="1600" b="1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In this collection we hear the voices of lots of different characters. 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David Morley says: ‘The characters in my book </a:t>
            </a:r>
            <a:r>
              <a:rPr lang="en-US" sz="2000" i="1" dirty="0">
                <a:latin typeface="Century Gothic" panose="020B0502020202020204" pitchFamily="34" charset="0"/>
              </a:rPr>
              <a:t>FURY</a:t>
            </a:r>
            <a:r>
              <a:rPr lang="en-US" sz="2000" dirty="0">
                <a:latin typeface="Century Gothic" panose="020B0502020202020204" pitchFamily="34" charset="0"/>
              </a:rPr>
              <a:t> are </a:t>
            </a:r>
            <a:r>
              <a:rPr lang="en-US" sz="2000" b="1" u="sng" dirty="0">
                <a:latin typeface="Century Gothic" panose="020B0502020202020204" pitchFamily="34" charset="0"/>
              </a:rPr>
              <a:t>voiceless</a:t>
            </a:r>
            <a:r>
              <a:rPr lang="en-US" sz="2000" dirty="0">
                <a:latin typeface="Century Gothic" panose="020B0502020202020204" pitchFamily="34" charset="0"/>
              </a:rPr>
              <a:t> but </a:t>
            </a:r>
            <a:r>
              <a:rPr lang="en-US" sz="2000" b="1" u="sng" dirty="0">
                <a:latin typeface="Century Gothic" panose="020B0502020202020204" pitchFamily="34" charset="0"/>
              </a:rPr>
              <a:t>powerful</a:t>
            </a:r>
            <a:r>
              <a:rPr lang="en-US" sz="2000" dirty="0">
                <a:latin typeface="Century Gothic" panose="020B0502020202020204" pitchFamily="34" charset="0"/>
              </a:rPr>
              <a:t>: Gypsies, detainees, fighters. I love them and feel close to their characters, to people I know and have grown with […] I took them at their word without taking their words. These are their poems.’</a:t>
            </a:r>
          </a:p>
          <a:p>
            <a:pPr marL="0" indent="0">
              <a:buNone/>
            </a:pPr>
            <a:r>
              <a:rPr lang="en-US" sz="2000" b="1" u="sng" dirty="0">
                <a:solidFill>
                  <a:srgbClr val="7030A0"/>
                </a:solidFill>
                <a:latin typeface="Century Gothic" panose="020B0502020202020204" pitchFamily="34" charset="0"/>
              </a:rPr>
              <a:t>Did you know?</a:t>
            </a:r>
          </a:p>
          <a:p>
            <a:pPr marL="0" indent="0">
              <a:buNone/>
            </a:pPr>
            <a:r>
              <a:rPr lang="en-US" sz="2000" dirty="0">
                <a:latin typeface="Century Gothic" panose="020B0502020202020204" pitchFamily="34" charset="0"/>
              </a:rPr>
              <a:t>In </a:t>
            </a:r>
            <a:r>
              <a:rPr lang="en-US" sz="2000" b="1" dirty="0">
                <a:latin typeface="Century Gothic" panose="020B0502020202020204" pitchFamily="34" charset="0"/>
              </a:rPr>
              <a:t>Greek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latin typeface="Century Gothic" panose="020B0502020202020204" pitchFamily="34" charset="0"/>
              </a:rPr>
              <a:t>Mythology</a:t>
            </a:r>
            <a:r>
              <a:rPr lang="en-US" sz="2000" dirty="0">
                <a:latin typeface="Century Gothic" panose="020B0502020202020204" pitchFamily="34" charset="0"/>
              </a:rPr>
              <a:t> The Furies were </a:t>
            </a:r>
            <a:r>
              <a:rPr lang="en-US" sz="2000" b="1" dirty="0">
                <a:latin typeface="Century Gothic" panose="020B0502020202020204" pitchFamily="34" charset="0"/>
              </a:rPr>
              <a:t>deities</a:t>
            </a:r>
            <a:r>
              <a:rPr lang="en-US" sz="2000" dirty="0">
                <a:latin typeface="Century Gothic" panose="020B0502020202020204" pitchFamily="34" charset="0"/>
              </a:rPr>
              <a:t> (gods) that sought </a:t>
            </a:r>
            <a:r>
              <a:rPr lang="en-US" sz="2000" b="1" dirty="0">
                <a:latin typeface="Century Gothic" panose="020B0502020202020204" pitchFamily="34" charset="0"/>
              </a:rPr>
              <a:t>vengeance</a:t>
            </a:r>
            <a:r>
              <a:rPr lang="en-US" sz="2000" dirty="0">
                <a:latin typeface="Century Gothic" panose="020B0502020202020204" pitchFamily="34" charset="0"/>
              </a:rPr>
              <a:t>? As we read these poems, think about how that idea might come into play.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DD5896-EB23-4257-A428-F71032F4C6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4286" r="2" b="10105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44714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115DBEE-A7B2-418B-85FB-281519DB23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580" r="2122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E55F47-30E5-4716-B0A7-B186874BA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4215194" cy="1124712"/>
          </a:xfr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Poem 1: ‘Fury’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768F1-F49F-4BA4-A7BB-64CA5AABC1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4215194" cy="3894170"/>
          </a:xfr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u="sng" dirty="0">
                <a:latin typeface="Century Gothic" panose="020B0502020202020204" pitchFamily="34" charset="0"/>
              </a:rPr>
              <a:t>Note</a:t>
            </a:r>
          </a:p>
          <a:p>
            <a:pPr marL="0" indent="0">
              <a:buNone/>
            </a:pPr>
            <a:r>
              <a:rPr lang="en-US" sz="2000" dirty="0">
                <a:latin typeface="Century Gothic" panose="020B0502020202020204" pitchFamily="34" charset="0"/>
              </a:rPr>
              <a:t>In the first poem in the set we hear the voice of a fairly well-known sportsman: </a:t>
            </a:r>
            <a:r>
              <a:rPr lang="en-US" sz="2000" b="1" dirty="0">
                <a:latin typeface="Century Gothic" panose="020B0502020202020204" pitchFamily="34" charset="0"/>
              </a:rPr>
              <a:t>Tyson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latin typeface="Century Gothic" panose="020B0502020202020204" pitchFamily="34" charset="0"/>
              </a:rPr>
              <a:t>Fury</a:t>
            </a:r>
            <a:r>
              <a:rPr lang="en-US" sz="2000" dirty="0">
                <a:latin typeface="Century Gothic" panose="020B0502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US" sz="2000" dirty="0">
                <a:latin typeface="Century Gothic" panose="020B0502020202020204" pitchFamily="34" charset="0"/>
              </a:rPr>
              <a:t>Have you ever heard of him?</a:t>
            </a:r>
          </a:p>
          <a:p>
            <a:pPr marL="0" indent="0">
              <a:buNone/>
            </a:pPr>
            <a:r>
              <a:rPr lang="en-US" sz="2000" dirty="0">
                <a:latin typeface="Century Gothic" panose="020B0502020202020204" pitchFamily="34" charset="0"/>
              </a:rPr>
              <a:t>The poet used an interview with Tyson Fury in </a:t>
            </a:r>
            <a:r>
              <a:rPr lang="en-US" sz="2000" i="1" dirty="0">
                <a:latin typeface="Century Gothic" panose="020B0502020202020204" pitchFamily="34" charset="0"/>
              </a:rPr>
              <a:t>The </a:t>
            </a:r>
            <a:r>
              <a:rPr lang="en-US" sz="2000" dirty="0">
                <a:latin typeface="Century Gothic" panose="020B0502020202020204" pitchFamily="34" charset="0"/>
              </a:rPr>
              <a:t>Guardian newspaper as the basis for creating Tyson Fury’s voice in this poem.  </a:t>
            </a:r>
          </a:p>
          <a:p>
            <a:pPr marL="0" indent="0">
              <a:buNone/>
            </a:pPr>
            <a:r>
              <a:rPr lang="en-US" sz="2000" b="1" u="sng" dirty="0">
                <a:latin typeface="Century Gothic" panose="020B0502020202020204" pitchFamily="34" charset="0"/>
              </a:rPr>
              <a:t>Task</a:t>
            </a:r>
          </a:p>
          <a:p>
            <a:pPr marL="0" indent="0">
              <a:buNone/>
            </a:pPr>
            <a:r>
              <a:rPr lang="en-US" sz="2000" dirty="0">
                <a:latin typeface="Century Gothic" panose="020B0502020202020204" pitchFamily="34" charset="0"/>
              </a:rPr>
              <a:t>Now read David McRae’s article called ‘Unbeaten Heavyweight Tyson Fury Reveals Dark Side to his Personality’. </a:t>
            </a:r>
          </a:p>
          <a:p>
            <a:pPr marL="0"/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E72148-D94B-42E4-B015-E8A2168E9452}"/>
              </a:ext>
            </a:extLst>
          </p:cNvPr>
          <p:cNvSpPr txBox="1"/>
          <p:nvPr/>
        </p:nvSpPr>
        <p:spPr>
          <a:xfrm>
            <a:off x="9751909" y="665794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s://sumariodeportivo.com/quitan-corona-a-fury-investigado-por-comentario-homofobic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92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3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666D2C-918D-0842-8F7E-6C99CA6F5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Now read the poem ‘Fury’</a:t>
            </a:r>
          </a:p>
        </p:txBody>
      </p:sp>
      <p:sp>
        <p:nvSpPr>
          <p:cNvPr id="22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person, person, wearing, hat&#10;&#10;Description automatically generated">
            <a:extLst>
              <a:ext uri="{FF2B5EF4-FFF2-40B4-BE49-F238E27FC236}">
                <a16:creationId xmlns:a16="http://schemas.microsoft.com/office/drawing/2014/main" id="{F5288F76-39B2-9644-859F-BD4740A559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alphaModFix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547" r="16796" b="-1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3F8DD-6E12-1C4C-9C8B-A1B2303BD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0574" y="2421682"/>
            <a:ext cx="4977578" cy="3639289"/>
          </a:xfr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Think, Pair, Share</a:t>
            </a:r>
          </a:p>
          <a:p>
            <a:pPr marL="514350"/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Who is the speaker?</a:t>
            </a:r>
          </a:p>
          <a:p>
            <a:pPr marL="514350"/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What are they speaking about? </a:t>
            </a:r>
          </a:p>
          <a:p>
            <a:pPr marL="514350"/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How does the speaker view their opponents? </a:t>
            </a:r>
          </a:p>
          <a:p>
            <a:pPr marL="514350"/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Did anything surprise you about the poem?</a:t>
            </a:r>
          </a:p>
          <a:p>
            <a:pPr marL="285750" indent="0">
              <a:buNone/>
            </a:pP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You have </a:t>
            </a:r>
            <a:r>
              <a:rPr lang="en-US" sz="2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4 minutes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F29898-5AF2-5441-ACDC-6588DDC8E46D}"/>
              </a:ext>
            </a:extLst>
          </p:cNvPr>
          <p:cNvSpPr txBox="1"/>
          <p:nvPr/>
        </p:nvSpPr>
        <p:spPr>
          <a:xfrm>
            <a:off x="10005184" y="6657945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4" tooltip="https://au.anygator.com/article/nfl-kansas-city-chiefs-keep-name-but-ban-native-american-head-dresses-face-paint__90407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9" name="Graphic 8" descr="Alarm Ringing">
            <a:extLst>
              <a:ext uri="{FF2B5EF4-FFF2-40B4-BE49-F238E27FC236}">
                <a16:creationId xmlns:a16="http://schemas.microsoft.com/office/drawing/2014/main" id="{F4413E7C-9935-B643-ABEE-BB7520AA7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73176" y="49878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67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3E34B6-624F-0849-950C-A0100C488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4" y="802955"/>
            <a:ext cx="5807163" cy="1454051"/>
          </a:xfr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100" dirty="0">
                <a:solidFill>
                  <a:srgbClr val="000000"/>
                </a:solidFill>
                <a:latin typeface="Century Gothic" panose="020B0502020202020204" pitchFamily="34" charset="0"/>
              </a:rPr>
              <a:t>Collaborative Learning: Placemat Activity</a:t>
            </a:r>
          </a:p>
        </p:txBody>
      </p:sp>
      <p:sp>
        <p:nvSpPr>
          <p:cNvPr id="1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18FD55D-0948-1A42-9735-239F454940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alphaModFix/>
          </a:blip>
          <a:srcRect l="22799" r="23698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841B4-2BBC-EC45-895F-88F7FDF43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0574" y="2421682"/>
            <a:ext cx="5810694" cy="4147930"/>
          </a:xfr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Working collaboratively complete the placemat with the following pieces of information/evidence. Place info/</a:t>
            </a:r>
            <a:r>
              <a:rPr lang="en-US" sz="18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ev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 at the four corners of the boxing ring. </a:t>
            </a:r>
          </a:p>
          <a:p>
            <a:pPr marL="514350"/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x3 quotations that show </a:t>
            </a:r>
            <a:r>
              <a:rPr lang="en-US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over-confidence</a:t>
            </a:r>
          </a:p>
          <a:p>
            <a:pPr marL="514350"/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X3 quotations about the speaker’s </a:t>
            </a:r>
            <a:r>
              <a:rPr lang="en-US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heritage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/</a:t>
            </a:r>
            <a:r>
              <a:rPr lang="en-US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background</a:t>
            </a:r>
          </a:p>
          <a:p>
            <a:pPr marL="514350"/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X3 quotations that show </a:t>
            </a:r>
            <a:r>
              <a:rPr lang="en-US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fragility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 in the speaker</a:t>
            </a:r>
          </a:p>
          <a:p>
            <a:pPr marL="514350"/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Identification of x2 </a:t>
            </a:r>
            <a:r>
              <a:rPr lang="en-US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themes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 in the poem</a:t>
            </a:r>
          </a:p>
          <a:p>
            <a:pPr marL="0" indent="0">
              <a:buNone/>
            </a:pPr>
            <a:r>
              <a:rPr lang="en-US" sz="1800" b="1" u="sng" dirty="0">
                <a:solidFill>
                  <a:srgbClr val="000000"/>
                </a:solidFill>
                <a:latin typeface="Century Gothic" panose="020B0502020202020204" pitchFamily="34" charset="0"/>
              </a:rPr>
              <a:t>In the middle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Deliver the </a:t>
            </a:r>
            <a:r>
              <a:rPr lang="en-US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knockout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punch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 – select one quotation that </a:t>
            </a:r>
            <a:r>
              <a:rPr lang="en-US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sums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up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 this </a:t>
            </a:r>
            <a:r>
              <a:rPr lang="en-US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speaker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/</a:t>
            </a:r>
            <a:r>
              <a:rPr lang="en-US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poem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 entirely.</a:t>
            </a:r>
          </a:p>
        </p:txBody>
      </p:sp>
    </p:spTree>
    <p:extLst>
      <p:ext uri="{BB962C8B-B14F-4D97-AF65-F5344CB8AC3E}">
        <p14:creationId xmlns:p14="http://schemas.microsoft.com/office/powerpoint/2010/main" val="242642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1838</Words>
  <Application>Microsoft Macintosh PowerPoint</Application>
  <PresentationFormat>Widescreen</PresentationFormat>
  <Paragraphs>170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Marker Felt Thin</vt:lpstr>
      <vt:lpstr>Office Theme</vt:lpstr>
      <vt:lpstr>Fury</vt:lpstr>
      <vt:lpstr>Context: Poetry</vt:lpstr>
      <vt:lpstr>Starter</vt:lpstr>
      <vt:lpstr>Cultural Assumptions (1)</vt:lpstr>
      <vt:lpstr>Cultural Assumptions (2)</vt:lpstr>
      <vt:lpstr>The Collection Fury</vt:lpstr>
      <vt:lpstr>Poem 1: ‘Fury’</vt:lpstr>
      <vt:lpstr>Now read the poem ‘Fury’</vt:lpstr>
      <vt:lpstr>Collaborative Learning: Placemat Activity</vt:lpstr>
      <vt:lpstr>PowerPoint Presentation</vt:lpstr>
      <vt:lpstr>Tone - Braggadocio</vt:lpstr>
      <vt:lpstr>Tone - Braggadocio</vt:lpstr>
      <vt:lpstr>Paired Activity: Verbal Grudge Match</vt:lpstr>
      <vt:lpstr>Contrast</vt:lpstr>
      <vt:lpstr>Listening Assessment https://www.ted.com/talks/justin_baldoni_why_i_m_done_trying_to_be_man_enough/transcript  </vt:lpstr>
      <vt:lpstr>Analysing Tone in ‘Fury’</vt:lpstr>
      <vt:lpstr>Imagery</vt:lpstr>
      <vt:lpstr>Sonic Techniques: Assonance and Alliteration</vt:lpstr>
      <vt:lpstr>Sentence Structure</vt:lpstr>
      <vt:lpstr>Turning Point</vt:lpstr>
      <vt:lpstr>Evaluating the Poem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Fury</dc:title>
  <dc:creator>Gillian Sargent</dc:creator>
  <cp:lastModifiedBy>Gillian Sargent</cp:lastModifiedBy>
  <cp:revision>1</cp:revision>
  <dcterms:created xsi:type="dcterms:W3CDTF">2020-11-08T21:06:27Z</dcterms:created>
  <dcterms:modified xsi:type="dcterms:W3CDTF">2020-11-08T21:07:50Z</dcterms:modified>
</cp:coreProperties>
</file>