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8" r:id="rId4"/>
    <p:sldId id="269" r:id="rId5"/>
    <p:sldId id="263" r:id="rId6"/>
    <p:sldId id="270" r:id="rId7"/>
    <p:sldId id="267" r:id="rId8"/>
    <p:sldId id="272" r:id="rId9"/>
    <p:sldId id="258" r:id="rId10"/>
    <p:sldId id="259" r:id="rId11"/>
    <p:sldId id="260" r:id="rId12"/>
    <p:sldId id="261" r:id="rId13"/>
    <p:sldId id="271" r:id="rId14"/>
    <p:sldId id="265" r:id="rId15"/>
    <p:sldId id="264" r:id="rId16"/>
    <p:sldId id="26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/>
    <p:restoredTop sz="94650"/>
  </p:normalViewPr>
  <p:slideViewPr>
    <p:cSldViewPr snapToGrid="0" snapToObjects="1">
      <p:cViewPr varScale="1">
        <p:scale>
          <a:sx n="45" d="100"/>
          <a:sy n="45" d="100"/>
        </p:scale>
        <p:origin x="184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F4F19-E77A-004E-8354-364309DC3873}" type="doc">
      <dgm:prSet loTypeId="urn:microsoft.com/office/officeart/2005/8/layout/radial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8BE3AB6-C505-FF4A-99F2-5151415B17E4}">
      <dgm:prSet phldrT="[Text]"/>
      <dgm:spPr/>
      <dgm:t>
        <a:bodyPr/>
        <a:lstStyle/>
        <a:p>
          <a:r>
            <a:rPr lang="en-GB" dirty="0"/>
            <a:t>Theme</a:t>
          </a:r>
        </a:p>
      </dgm:t>
    </dgm:pt>
    <dgm:pt modelId="{5EDA464E-763D-C14A-AA77-DD49319252C6}" type="parTrans" cxnId="{3FEDA68B-73D1-BD4D-B929-C67DBF4CBD3C}">
      <dgm:prSet/>
      <dgm:spPr/>
      <dgm:t>
        <a:bodyPr/>
        <a:lstStyle/>
        <a:p>
          <a:endParaRPr lang="en-GB"/>
        </a:p>
      </dgm:t>
    </dgm:pt>
    <dgm:pt modelId="{8685C79F-0966-2840-AB1A-9B49B0AC5196}" type="sibTrans" cxnId="{3FEDA68B-73D1-BD4D-B929-C67DBF4CBD3C}">
      <dgm:prSet/>
      <dgm:spPr/>
      <dgm:t>
        <a:bodyPr/>
        <a:lstStyle/>
        <a:p>
          <a:endParaRPr lang="en-GB"/>
        </a:p>
      </dgm:t>
    </dgm:pt>
    <dgm:pt modelId="{37BED786-48B4-0145-867A-37F96DC3B3B3}">
      <dgm:prSet phldrT="[Text]"/>
      <dgm:spPr/>
      <dgm:t>
        <a:bodyPr/>
        <a:lstStyle/>
        <a:p>
          <a:r>
            <a:rPr lang="en-GB" dirty="0"/>
            <a:t>Education</a:t>
          </a:r>
        </a:p>
      </dgm:t>
    </dgm:pt>
    <dgm:pt modelId="{A9D3A90D-E404-4B4C-A7BC-3526756E4B4B}" type="parTrans" cxnId="{FBC6EB66-07BC-324C-84E3-579A0650E62E}">
      <dgm:prSet/>
      <dgm:spPr/>
      <dgm:t>
        <a:bodyPr/>
        <a:lstStyle/>
        <a:p>
          <a:endParaRPr lang="en-GB"/>
        </a:p>
      </dgm:t>
    </dgm:pt>
    <dgm:pt modelId="{FC0B06EA-13CE-1449-9132-27D513F6D8C0}" type="sibTrans" cxnId="{FBC6EB66-07BC-324C-84E3-579A0650E62E}">
      <dgm:prSet/>
      <dgm:spPr/>
      <dgm:t>
        <a:bodyPr/>
        <a:lstStyle/>
        <a:p>
          <a:endParaRPr lang="en-GB"/>
        </a:p>
      </dgm:t>
    </dgm:pt>
    <dgm:pt modelId="{6A9AD3BA-6E2B-6F49-9A89-39E88ADFC7E8}">
      <dgm:prSet phldrT="[Text]"/>
      <dgm:spPr/>
      <dgm:t>
        <a:bodyPr/>
        <a:lstStyle/>
        <a:p>
          <a:r>
            <a:rPr lang="en-GB" dirty="0"/>
            <a:t>Poverty</a:t>
          </a:r>
        </a:p>
      </dgm:t>
    </dgm:pt>
    <dgm:pt modelId="{71837959-3199-9943-99AB-061CE1E84B97}" type="parTrans" cxnId="{5B7CA37A-96A5-B64E-801D-D5D5F31EBA3F}">
      <dgm:prSet/>
      <dgm:spPr/>
      <dgm:t>
        <a:bodyPr/>
        <a:lstStyle/>
        <a:p>
          <a:endParaRPr lang="en-GB"/>
        </a:p>
      </dgm:t>
    </dgm:pt>
    <dgm:pt modelId="{F8C6F711-B2AB-A440-BB0B-3AE8C2D0BD88}" type="sibTrans" cxnId="{5B7CA37A-96A5-B64E-801D-D5D5F31EBA3F}">
      <dgm:prSet/>
      <dgm:spPr/>
      <dgm:t>
        <a:bodyPr/>
        <a:lstStyle/>
        <a:p>
          <a:endParaRPr lang="en-GB"/>
        </a:p>
      </dgm:t>
    </dgm:pt>
    <dgm:pt modelId="{E8C698D3-F54E-3E4D-A8E3-13324E23635B}">
      <dgm:prSet phldrT="[Text]"/>
      <dgm:spPr/>
      <dgm:t>
        <a:bodyPr/>
        <a:lstStyle/>
        <a:p>
          <a:r>
            <a:rPr lang="en-GB" dirty="0"/>
            <a:t>Loneliness</a:t>
          </a:r>
        </a:p>
      </dgm:t>
    </dgm:pt>
    <dgm:pt modelId="{A2D86C47-38F9-E349-9A9B-691E67D19FDE}" type="parTrans" cxnId="{AAF88E3E-231B-0140-A9CB-B9E3D00E20EA}">
      <dgm:prSet/>
      <dgm:spPr/>
      <dgm:t>
        <a:bodyPr/>
        <a:lstStyle/>
        <a:p>
          <a:endParaRPr lang="en-GB"/>
        </a:p>
      </dgm:t>
    </dgm:pt>
    <dgm:pt modelId="{340BD146-7DF4-4E48-A5A0-3D953AFA6CD5}" type="sibTrans" cxnId="{AAF88E3E-231B-0140-A9CB-B9E3D00E20EA}">
      <dgm:prSet/>
      <dgm:spPr/>
      <dgm:t>
        <a:bodyPr/>
        <a:lstStyle/>
        <a:p>
          <a:endParaRPr lang="en-GB"/>
        </a:p>
      </dgm:t>
    </dgm:pt>
    <dgm:pt modelId="{09B48B0D-DC24-2C4C-9CCE-41511924309B}">
      <dgm:prSet phldrT="[Text]"/>
      <dgm:spPr/>
      <dgm:t>
        <a:bodyPr/>
        <a:lstStyle/>
        <a:p>
          <a:r>
            <a:rPr lang="en-GB" dirty="0"/>
            <a:t>Responsibility</a:t>
          </a:r>
        </a:p>
      </dgm:t>
    </dgm:pt>
    <dgm:pt modelId="{036B8800-D59B-8C48-913D-6D113D0EEE63}" type="parTrans" cxnId="{E5494686-20B0-D34B-8229-377BF7CCA1DE}">
      <dgm:prSet/>
      <dgm:spPr/>
      <dgm:t>
        <a:bodyPr/>
        <a:lstStyle/>
        <a:p>
          <a:endParaRPr lang="en-GB"/>
        </a:p>
      </dgm:t>
    </dgm:pt>
    <dgm:pt modelId="{62C8F1D9-A1E2-E142-A375-FC3FF53FE373}" type="sibTrans" cxnId="{E5494686-20B0-D34B-8229-377BF7CCA1DE}">
      <dgm:prSet/>
      <dgm:spPr/>
      <dgm:t>
        <a:bodyPr/>
        <a:lstStyle/>
        <a:p>
          <a:endParaRPr lang="en-GB"/>
        </a:p>
      </dgm:t>
    </dgm:pt>
    <dgm:pt modelId="{592AC3E6-C2CF-484A-B5CB-8D0252B493B5}" type="pres">
      <dgm:prSet presAssocID="{384F4F19-E77A-004E-8354-364309DC387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A92B28-5E44-4249-83FC-9049E0A4B5B0}" type="pres">
      <dgm:prSet presAssocID="{B8BE3AB6-C505-FF4A-99F2-5151415B17E4}" presName="centerShape" presStyleLbl="node0" presStyleIdx="0" presStyleCnt="1" custLinFactNeighborX="-833" custLinFactNeighborY="-476"/>
      <dgm:spPr/>
    </dgm:pt>
    <dgm:pt modelId="{DAF46DBD-1CC7-374A-8AB0-545B687B3D33}" type="pres">
      <dgm:prSet presAssocID="{A9D3A90D-E404-4B4C-A7BC-3526756E4B4B}" presName="Name9" presStyleLbl="parChTrans1D2" presStyleIdx="0" presStyleCnt="4"/>
      <dgm:spPr/>
    </dgm:pt>
    <dgm:pt modelId="{46EDB6CB-3CE5-144B-B74B-EB29B32A4114}" type="pres">
      <dgm:prSet presAssocID="{A9D3A90D-E404-4B4C-A7BC-3526756E4B4B}" presName="connTx" presStyleLbl="parChTrans1D2" presStyleIdx="0" presStyleCnt="4"/>
      <dgm:spPr/>
    </dgm:pt>
    <dgm:pt modelId="{20F308BD-A7E3-F743-8CFD-4BE7A808ADE1}" type="pres">
      <dgm:prSet presAssocID="{37BED786-48B4-0145-867A-37F96DC3B3B3}" presName="node" presStyleLbl="node1" presStyleIdx="0" presStyleCnt="4">
        <dgm:presLayoutVars>
          <dgm:bulletEnabled val="1"/>
        </dgm:presLayoutVars>
      </dgm:prSet>
      <dgm:spPr/>
    </dgm:pt>
    <dgm:pt modelId="{BCD018F6-462F-1B42-88B7-E052FF165716}" type="pres">
      <dgm:prSet presAssocID="{71837959-3199-9943-99AB-061CE1E84B97}" presName="Name9" presStyleLbl="parChTrans1D2" presStyleIdx="1" presStyleCnt="4"/>
      <dgm:spPr/>
    </dgm:pt>
    <dgm:pt modelId="{1DEF2074-7C92-964B-AA2F-9295F352E0EB}" type="pres">
      <dgm:prSet presAssocID="{71837959-3199-9943-99AB-061CE1E84B97}" presName="connTx" presStyleLbl="parChTrans1D2" presStyleIdx="1" presStyleCnt="4"/>
      <dgm:spPr/>
    </dgm:pt>
    <dgm:pt modelId="{8DC5D739-F9D5-5D4D-92F2-F9C2D846495A}" type="pres">
      <dgm:prSet presAssocID="{6A9AD3BA-6E2B-6F49-9A89-39E88ADFC7E8}" presName="node" presStyleLbl="node1" presStyleIdx="1" presStyleCnt="4">
        <dgm:presLayoutVars>
          <dgm:bulletEnabled val="1"/>
        </dgm:presLayoutVars>
      </dgm:prSet>
      <dgm:spPr/>
    </dgm:pt>
    <dgm:pt modelId="{60E354A0-DA24-EB4B-9133-3E88C8DAFB22}" type="pres">
      <dgm:prSet presAssocID="{A2D86C47-38F9-E349-9A9B-691E67D19FDE}" presName="Name9" presStyleLbl="parChTrans1D2" presStyleIdx="2" presStyleCnt="4"/>
      <dgm:spPr/>
    </dgm:pt>
    <dgm:pt modelId="{5ECA7626-8CE5-D74B-A80E-2A7C1AB27061}" type="pres">
      <dgm:prSet presAssocID="{A2D86C47-38F9-E349-9A9B-691E67D19FDE}" presName="connTx" presStyleLbl="parChTrans1D2" presStyleIdx="2" presStyleCnt="4"/>
      <dgm:spPr/>
    </dgm:pt>
    <dgm:pt modelId="{38E38623-7E1A-DD4B-849A-CADA3A80450A}" type="pres">
      <dgm:prSet presAssocID="{E8C698D3-F54E-3E4D-A8E3-13324E23635B}" presName="node" presStyleLbl="node1" presStyleIdx="2" presStyleCnt="4">
        <dgm:presLayoutVars>
          <dgm:bulletEnabled val="1"/>
        </dgm:presLayoutVars>
      </dgm:prSet>
      <dgm:spPr/>
    </dgm:pt>
    <dgm:pt modelId="{1FC3C4A5-51A3-EE4C-8ADE-2FD66C9BFC3A}" type="pres">
      <dgm:prSet presAssocID="{036B8800-D59B-8C48-913D-6D113D0EEE63}" presName="Name9" presStyleLbl="parChTrans1D2" presStyleIdx="3" presStyleCnt="4"/>
      <dgm:spPr/>
    </dgm:pt>
    <dgm:pt modelId="{29AB3086-37F9-F445-B618-CF15D785D4F3}" type="pres">
      <dgm:prSet presAssocID="{036B8800-D59B-8C48-913D-6D113D0EEE63}" presName="connTx" presStyleLbl="parChTrans1D2" presStyleIdx="3" presStyleCnt="4"/>
      <dgm:spPr/>
    </dgm:pt>
    <dgm:pt modelId="{C905B257-5EEE-C04E-8E49-FFA9DF49A6BA}" type="pres">
      <dgm:prSet presAssocID="{09B48B0D-DC24-2C4C-9CCE-41511924309B}" presName="node" presStyleLbl="node1" presStyleIdx="3" presStyleCnt="4">
        <dgm:presLayoutVars>
          <dgm:bulletEnabled val="1"/>
        </dgm:presLayoutVars>
      </dgm:prSet>
      <dgm:spPr/>
    </dgm:pt>
  </dgm:ptLst>
  <dgm:cxnLst>
    <dgm:cxn modelId="{E217B30C-B449-2746-848C-5E20CD2A20CF}" type="presOf" srcId="{09B48B0D-DC24-2C4C-9CCE-41511924309B}" destId="{C905B257-5EEE-C04E-8E49-FFA9DF49A6BA}" srcOrd="0" destOrd="0" presId="urn:microsoft.com/office/officeart/2005/8/layout/radial1"/>
    <dgm:cxn modelId="{560A4A2A-6D8B-0847-AE3E-0A8D90D8BE0E}" type="presOf" srcId="{6A9AD3BA-6E2B-6F49-9A89-39E88ADFC7E8}" destId="{8DC5D739-F9D5-5D4D-92F2-F9C2D846495A}" srcOrd="0" destOrd="0" presId="urn:microsoft.com/office/officeart/2005/8/layout/radial1"/>
    <dgm:cxn modelId="{E4165231-CC12-9F42-9580-031DF14E0F75}" type="presOf" srcId="{71837959-3199-9943-99AB-061CE1E84B97}" destId="{BCD018F6-462F-1B42-88B7-E052FF165716}" srcOrd="0" destOrd="0" presId="urn:microsoft.com/office/officeart/2005/8/layout/radial1"/>
    <dgm:cxn modelId="{C930233C-1678-8D4A-8A4E-D99B8D2BD0D4}" type="presOf" srcId="{71837959-3199-9943-99AB-061CE1E84B97}" destId="{1DEF2074-7C92-964B-AA2F-9295F352E0EB}" srcOrd="1" destOrd="0" presId="urn:microsoft.com/office/officeart/2005/8/layout/radial1"/>
    <dgm:cxn modelId="{AAF88E3E-231B-0140-A9CB-B9E3D00E20EA}" srcId="{B8BE3AB6-C505-FF4A-99F2-5151415B17E4}" destId="{E8C698D3-F54E-3E4D-A8E3-13324E23635B}" srcOrd="2" destOrd="0" parTransId="{A2D86C47-38F9-E349-9A9B-691E67D19FDE}" sibTransId="{340BD146-7DF4-4E48-A5A0-3D953AFA6CD5}"/>
    <dgm:cxn modelId="{729E5043-0717-024F-9F5D-3BBD73EBF847}" type="presOf" srcId="{036B8800-D59B-8C48-913D-6D113D0EEE63}" destId="{29AB3086-37F9-F445-B618-CF15D785D4F3}" srcOrd="1" destOrd="0" presId="urn:microsoft.com/office/officeart/2005/8/layout/radial1"/>
    <dgm:cxn modelId="{D9590858-3A72-B94B-99E5-2A1C35A7B2AD}" type="presOf" srcId="{036B8800-D59B-8C48-913D-6D113D0EEE63}" destId="{1FC3C4A5-51A3-EE4C-8ADE-2FD66C9BFC3A}" srcOrd="0" destOrd="0" presId="urn:microsoft.com/office/officeart/2005/8/layout/radial1"/>
    <dgm:cxn modelId="{06C21165-6CAE-3C48-804A-5058A0A4114F}" type="presOf" srcId="{B8BE3AB6-C505-FF4A-99F2-5151415B17E4}" destId="{23A92B28-5E44-4249-83FC-9049E0A4B5B0}" srcOrd="0" destOrd="0" presId="urn:microsoft.com/office/officeart/2005/8/layout/radial1"/>
    <dgm:cxn modelId="{FBC6EB66-07BC-324C-84E3-579A0650E62E}" srcId="{B8BE3AB6-C505-FF4A-99F2-5151415B17E4}" destId="{37BED786-48B4-0145-867A-37F96DC3B3B3}" srcOrd="0" destOrd="0" parTransId="{A9D3A90D-E404-4B4C-A7BC-3526756E4B4B}" sibTransId="{FC0B06EA-13CE-1449-9132-27D513F6D8C0}"/>
    <dgm:cxn modelId="{5FFCD96A-DC58-B24F-845F-EB8B3BC78715}" type="presOf" srcId="{37BED786-48B4-0145-867A-37F96DC3B3B3}" destId="{20F308BD-A7E3-F743-8CFD-4BE7A808ADE1}" srcOrd="0" destOrd="0" presId="urn:microsoft.com/office/officeart/2005/8/layout/radial1"/>
    <dgm:cxn modelId="{C8EE1878-43B6-4D4C-BD9D-651F05CF0DCC}" type="presOf" srcId="{E8C698D3-F54E-3E4D-A8E3-13324E23635B}" destId="{38E38623-7E1A-DD4B-849A-CADA3A80450A}" srcOrd="0" destOrd="0" presId="urn:microsoft.com/office/officeart/2005/8/layout/radial1"/>
    <dgm:cxn modelId="{5B7CA37A-96A5-B64E-801D-D5D5F31EBA3F}" srcId="{B8BE3AB6-C505-FF4A-99F2-5151415B17E4}" destId="{6A9AD3BA-6E2B-6F49-9A89-39E88ADFC7E8}" srcOrd="1" destOrd="0" parTransId="{71837959-3199-9943-99AB-061CE1E84B97}" sibTransId="{F8C6F711-B2AB-A440-BB0B-3AE8C2D0BD88}"/>
    <dgm:cxn modelId="{2F7E2483-104E-B444-A50A-49F68DA0BE28}" type="presOf" srcId="{A9D3A90D-E404-4B4C-A7BC-3526756E4B4B}" destId="{46EDB6CB-3CE5-144B-B74B-EB29B32A4114}" srcOrd="1" destOrd="0" presId="urn:microsoft.com/office/officeart/2005/8/layout/radial1"/>
    <dgm:cxn modelId="{E5494686-20B0-D34B-8229-377BF7CCA1DE}" srcId="{B8BE3AB6-C505-FF4A-99F2-5151415B17E4}" destId="{09B48B0D-DC24-2C4C-9CCE-41511924309B}" srcOrd="3" destOrd="0" parTransId="{036B8800-D59B-8C48-913D-6D113D0EEE63}" sibTransId="{62C8F1D9-A1E2-E142-A375-FC3FF53FE373}"/>
    <dgm:cxn modelId="{3FEDA68B-73D1-BD4D-B929-C67DBF4CBD3C}" srcId="{384F4F19-E77A-004E-8354-364309DC3873}" destId="{B8BE3AB6-C505-FF4A-99F2-5151415B17E4}" srcOrd="0" destOrd="0" parTransId="{5EDA464E-763D-C14A-AA77-DD49319252C6}" sibTransId="{8685C79F-0966-2840-AB1A-9B49B0AC5196}"/>
    <dgm:cxn modelId="{BE8070BE-D385-054C-ACDC-E943B42BD183}" type="presOf" srcId="{A2D86C47-38F9-E349-9A9B-691E67D19FDE}" destId="{5ECA7626-8CE5-D74B-A80E-2A7C1AB27061}" srcOrd="1" destOrd="0" presId="urn:microsoft.com/office/officeart/2005/8/layout/radial1"/>
    <dgm:cxn modelId="{369729DB-DF98-3D46-82AE-A95D9863AFCC}" type="presOf" srcId="{384F4F19-E77A-004E-8354-364309DC3873}" destId="{592AC3E6-C2CF-484A-B5CB-8D0252B493B5}" srcOrd="0" destOrd="0" presId="urn:microsoft.com/office/officeart/2005/8/layout/radial1"/>
    <dgm:cxn modelId="{0D80ACF0-BD01-5740-AA03-D37B2C5889B9}" type="presOf" srcId="{A9D3A90D-E404-4B4C-A7BC-3526756E4B4B}" destId="{DAF46DBD-1CC7-374A-8AB0-545B687B3D33}" srcOrd="0" destOrd="0" presId="urn:microsoft.com/office/officeart/2005/8/layout/radial1"/>
    <dgm:cxn modelId="{0522CDF2-57F9-E441-86FD-319D09A1068B}" type="presOf" srcId="{A2D86C47-38F9-E349-9A9B-691E67D19FDE}" destId="{60E354A0-DA24-EB4B-9133-3E88C8DAFB22}" srcOrd="0" destOrd="0" presId="urn:microsoft.com/office/officeart/2005/8/layout/radial1"/>
    <dgm:cxn modelId="{677BE84D-9B37-6140-8120-B27E72F678AF}" type="presParOf" srcId="{592AC3E6-C2CF-484A-B5CB-8D0252B493B5}" destId="{23A92B28-5E44-4249-83FC-9049E0A4B5B0}" srcOrd="0" destOrd="0" presId="urn:microsoft.com/office/officeart/2005/8/layout/radial1"/>
    <dgm:cxn modelId="{077E1F88-1F01-644E-955A-E57C78ECFD1B}" type="presParOf" srcId="{592AC3E6-C2CF-484A-B5CB-8D0252B493B5}" destId="{DAF46DBD-1CC7-374A-8AB0-545B687B3D33}" srcOrd="1" destOrd="0" presId="urn:microsoft.com/office/officeart/2005/8/layout/radial1"/>
    <dgm:cxn modelId="{2A3AE5D7-0377-3E4A-AA9F-27307A4F3C31}" type="presParOf" srcId="{DAF46DBD-1CC7-374A-8AB0-545B687B3D33}" destId="{46EDB6CB-3CE5-144B-B74B-EB29B32A4114}" srcOrd="0" destOrd="0" presId="urn:microsoft.com/office/officeart/2005/8/layout/radial1"/>
    <dgm:cxn modelId="{4CFB86F9-EC72-0B49-8E42-2F0281E0F0AF}" type="presParOf" srcId="{592AC3E6-C2CF-484A-B5CB-8D0252B493B5}" destId="{20F308BD-A7E3-F743-8CFD-4BE7A808ADE1}" srcOrd="2" destOrd="0" presId="urn:microsoft.com/office/officeart/2005/8/layout/radial1"/>
    <dgm:cxn modelId="{D1DC377F-EEC2-4E48-9C79-7B86EB821BDE}" type="presParOf" srcId="{592AC3E6-C2CF-484A-B5CB-8D0252B493B5}" destId="{BCD018F6-462F-1B42-88B7-E052FF165716}" srcOrd="3" destOrd="0" presId="urn:microsoft.com/office/officeart/2005/8/layout/radial1"/>
    <dgm:cxn modelId="{BCEBF1B6-9341-334B-854E-EFFEADAC8DA6}" type="presParOf" srcId="{BCD018F6-462F-1B42-88B7-E052FF165716}" destId="{1DEF2074-7C92-964B-AA2F-9295F352E0EB}" srcOrd="0" destOrd="0" presId="urn:microsoft.com/office/officeart/2005/8/layout/radial1"/>
    <dgm:cxn modelId="{2DFC2A2F-E868-2E46-9341-C6CD808FF424}" type="presParOf" srcId="{592AC3E6-C2CF-484A-B5CB-8D0252B493B5}" destId="{8DC5D739-F9D5-5D4D-92F2-F9C2D846495A}" srcOrd="4" destOrd="0" presId="urn:microsoft.com/office/officeart/2005/8/layout/radial1"/>
    <dgm:cxn modelId="{8227C39F-6A23-9B49-9A31-D673A718B1D2}" type="presParOf" srcId="{592AC3E6-C2CF-484A-B5CB-8D0252B493B5}" destId="{60E354A0-DA24-EB4B-9133-3E88C8DAFB22}" srcOrd="5" destOrd="0" presId="urn:microsoft.com/office/officeart/2005/8/layout/radial1"/>
    <dgm:cxn modelId="{FB1FC460-22DB-0048-91B3-C2F58F14169D}" type="presParOf" srcId="{60E354A0-DA24-EB4B-9133-3E88C8DAFB22}" destId="{5ECA7626-8CE5-D74B-A80E-2A7C1AB27061}" srcOrd="0" destOrd="0" presId="urn:microsoft.com/office/officeart/2005/8/layout/radial1"/>
    <dgm:cxn modelId="{3E537709-21AD-B049-B442-A524332581F5}" type="presParOf" srcId="{592AC3E6-C2CF-484A-B5CB-8D0252B493B5}" destId="{38E38623-7E1A-DD4B-849A-CADA3A80450A}" srcOrd="6" destOrd="0" presId="urn:microsoft.com/office/officeart/2005/8/layout/radial1"/>
    <dgm:cxn modelId="{D5936AC6-877B-3747-B4A0-792B6D227ADB}" type="presParOf" srcId="{592AC3E6-C2CF-484A-B5CB-8D0252B493B5}" destId="{1FC3C4A5-51A3-EE4C-8ADE-2FD66C9BFC3A}" srcOrd="7" destOrd="0" presId="urn:microsoft.com/office/officeart/2005/8/layout/radial1"/>
    <dgm:cxn modelId="{EC846FDD-57CA-5F4A-A69B-CB3EDF6877AC}" type="presParOf" srcId="{1FC3C4A5-51A3-EE4C-8ADE-2FD66C9BFC3A}" destId="{29AB3086-37F9-F445-B618-CF15D785D4F3}" srcOrd="0" destOrd="0" presId="urn:microsoft.com/office/officeart/2005/8/layout/radial1"/>
    <dgm:cxn modelId="{EB8F1C18-40C0-A043-B819-901F9D85BA3D}" type="presParOf" srcId="{592AC3E6-C2CF-484A-B5CB-8D0252B493B5}" destId="{C905B257-5EEE-C04E-8E49-FFA9DF49A6B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92B28-5E44-4249-83FC-9049E0A4B5B0}">
      <dsp:nvSpPr>
        <dsp:cNvPr id="0" name=""/>
        <dsp:cNvSpPr/>
      </dsp:nvSpPr>
      <dsp:spPr>
        <a:xfrm>
          <a:off x="2114659" y="1479851"/>
          <a:ext cx="1147255" cy="1147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Theme</a:t>
          </a:r>
        </a:p>
      </dsp:txBody>
      <dsp:txXfrm>
        <a:off x="2282671" y="1647863"/>
        <a:ext cx="811231" cy="811231"/>
      </dsp:txXfrm>
    </dsp:sp>
    <dsp:sp modelId="{DAF46DBD-1CC7-374A-8AB0-545B687B3D33}">
      <dsp:nvSpPr>
        <dsp:cNvPr id="0" name=""/>
        <dsp:cNvSpPr/>
      </dsp:nvSpPr>
      <dsp:spPr>
        <a:xfrm rot="16257818">
          <a:off x="2535471" y="1295684"/>
          <a:ext cx="330485" cy="38056"/>
        </a:xfrm>
        <a:custGeom>
          <a:avLst/>
          <a:gdLst/>
          <a:ahLst/>
          <a:cxnLst/>
          <a:rect l="0" t="0" r="0" b="0"/>
          <a:pathLst>
            <a:path>
              <a:moveTo>
                <a:pt x="0" y="19028"/>
              </a:moveTo>
              <a:lnTo>
                <a:pt x="330485" y="190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92451" y="1306451"/>
        <a:ext cx="16524" cy="16524"/>
      </dsp:txXfrm>
    </dsp:sp>
    <dsp:sp modelId="{20F308BD-A7E3-F743-8CFD-4BE7A808ADE1}">
      <dsp:nvSpPr>
        <dsp:cNvPr id="0" name=""/>
        <dsp:cNvSpPr/>
      </dsp:nvSpPr>
      <dsp:spPr>
        <a:xfrm>
          <a:off x="2139512" y="2319"/>
          <a:ext cx="1147255" cy="1147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Education</a:t>
          </a:r>
        </a:p>
      </dsp:txBody>
      <dsp:txXfrm>
        <a:off x="2307524" y="170331"/>
        <a:ext cx="811231" cy="811231"/>
      </dsp:txXfrm>
    </dsp:sp>
    <dsp:sp modelId="{BCD018F6-462F-1B42-88B7-E052FF165716}">
      <dsp:nvSpPr>
        <dsp:cNvPr id="0" name=""/>
        <dsp:cNvSpPr/>
      </dsp:nvSpPr>
      <dsp:spPr>
        <a:xfrm rot="32190">
          <a:off x="3261882" y="2041551"/>
          <a:ext cx="369396" cy="38056"/>
        </a:xfrm>
        <a:custGeom>
          <a:avLst/>
          <a:gdLst/>
          <a:ahLst/>
          <a:cxnLst/>
          <a:rect l="0" t="0" r="0" b="0"/>
          <a:pathLst>
            <a:path>
              <a:moveTo>
                <a:pt x="0" y="19028"/>
              </a:moveTo>
              <a:lnTo>
                <a:pt x="369396" y="190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437345" y="2051344"/>
        <a:ext cx="18469" cy="18469"/>
      </dsp:txXfrm>
    </dsp:sp>
    <dsp:sp modelId="{8DC5D739-F9D5-5D4D-92F2-F9C2D846495A}">
      <dsp:nvSpPr>
        <dsp:cNvPr id="0" name=""/>
        <dsp:cNvSpPr/>
      </dsp:nvSpPr>
      <dsp:spPr>
        <a:xfrm>
          <a:off x="3631245" y="1494052"/>
          <a:ext cx="1147255" cy="1147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Poverty</a:t>
          </a:r>
        </a:p>
      </dsp:txBody>
      <dsp:txXfrm>
        <a:off x="3799257" y="1662064"/>
        <a:ext cx="811231" cy="811231"/>
      </dsp:txXfrm>
    </dsp:sp>
    <dsp:sp modelId="{60E354A0-DA24-EB4B-9133-3E88C8DAFB22}">
      <dsp:nvSpPr>
        <dsp:cNvPr id="0" name=""/>
        <dsp:cNvSpPr/>
      </dsp:nvSpPr>
      <dsp:spPr>
        <a:xfrm rot="5343272">
          <a:off x="2521271" y="2787418"/>
          <a:ext cx="358884" cy="38056"/>
        </a:xfrm>
        <a:custGeom>
          <a:avLst/>
          <a:gdLst/>
          <a:ahLst/>
          <a:cxnLst/>
          <a:rect l="0" t="0" r="0" b="0"/>
          <a:pathLst>
            <a:path>
              <a:moveTo>
                <a:pt x="0" y="19028"/>
              </a:moveTo>
              <a:lnTo>
                <a:pt x="358884" y="190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91741" y="2797474"/>
        <a:ext cx="17944" cy="17944"/>
      </dsp:txXfrm>
    </dsp:sp>
    <dsp:sp modelId="{38E38623-7E1A-DD4B-849A-CADA3A80450A}">
      <dsp:nvSpPr>
        <dsp:cNvPr id="0" name=""/>
        <dsp:cNvSpPr/>
      </dsp:nvSpPr>
      <dsp:spPr>
        <a:xfrm>
          <a:off x="2139512" y="2985785"/>
          <a:ext cx="1147255" cy="1147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Loneliness</a:t>
          </a:r>
        </a:p>
      </dsp:txBody>
      <dsp:txXfrm>
        <a:off x="2307524" y="3153797"/>
        <a:ext cx="811231" cy="811231"/>
      </dsp:txXfrm>
    </dsp:sp>
    <dsp:sp modelId="{1FC3C4A5-51A3-EE4C-8ADE-2FD66C9BFC3A}">
      <dsp:nvSpPr>
        <dsp:cNvPr id="0" name=""/>
        <dsp:cNvSpPr/>
      </dsp:nvSpPr>
      <dsp:spPr>
        <a:xfrm rot="10766719">
          <a:off x="1795000" y="2041551"/>
          <a:ext cx="319694" cy="38056"/>
        </a:xfrm>
        <a:custGeom>
          <a:avLst/>
          <a:gdLst/>
          <a:ahLst/>
          <a:cxnLst/>
          <a:rect l="0" t="0" r="0" b="0"/>
          <a:pathLst>
            <a:path>
              <a:moveTo>
                <a:pt x="0" y="19028"/>
              </a:moveTo>
              <a:lnTo>
                <a:pt x="319694" y="190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946854" y="2052587"/>
        <a:ext cx="15984" cy="15984"/>
      </dsp:txXfrm>
    </dsp:sp>
    <dsp:sp modelId="{C905B257-5EEE-C04E-8E49-FFA9DF49A6BA}">
      <dsp:nvSpPr>
        <dsp:cNvPr id="0" name=""/>
        <dsp:cNvSpPr/>
      </dsp:nvSpPr>
      <dsp:spPr>
        <a:xfrm>
          <a:off x="647779" y="1494052"/>
          <a:ext cx="1147255" cy="1147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Responsibility</a:t>
          </a:r>
        </a:p>
      </dsp:txBody>
      <dsp:txXfrm>
        <a:off x="815791" y="1662064"/>
        <a:ext cx="811231" cy="811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05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38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2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0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93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7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18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4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55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32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1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lack-dynamic-microphone-207474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by-child-surprise-astonished-216876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opwatch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stackexchange.com/questions/39225/can-tsa-open-regular-suitcase-combination-locks-ho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dreams.wordpress.com/2015/01/19/11-tips-from-blockbuster-plot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mcheryl.wordpress.com/2020/04/19/blogtour-you-will-be-safe-here-by-damian-bar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scpl.org/books-movies-music/happy-100th-roald-dah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B1122AE-E3F8-4027-AB27-DF3B34A40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3056" b="26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C5188-C1E9-C14E-9C9D-44E15A16A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Memoir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E997D-5FEF-E340-AE56-22ABD5F53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National 5 Writing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8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F76-3E3A-3D4C-A87E-28F868F4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7654"/>
          </a:xfrm>
        </p:spPr>
        <p:txBody>
          <a:bodyPr/>
          <a:lstStyle/>
          <a:p>
            <a:r>
              <a:rPr lang="en-GB" dirty="0"/>
              <a:t>Pointer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1603-7A87-6D46-860C-FD99FAFA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006"/>
            <a:ext cx="10515600" cy="4135361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Use the </a:t>
            </a:r>
            <a:r>
              <a:rPr lang="en-GB" b="1" i="1" dirty="0"/>
              <a:t>same literary devices </a:t>
            </a:r>
            <a:r>
              <a:rPr lang="en-GB" i="1" dirty="0"/>
              <a:t>novelists use to write their fiction</a:t>
            </a:r>
          </a:p>
          <a:p>
            <a:pPr marL="514350" indent="-514350">
              <a:buAutoNum type="arabicPeriod"/>
            </a:pPr>
            <a:r>
              <a:rPr lang="en-GB" dirty="0"/>
              <a:t>Metaphor/Extended Metaphor</a:t>
            </a:r>
          </a:p>
          <a:p>
            <a:pPr marL="514350" indent="-514350">
              <a:buAutoNum type="arabicPeriod"/>
            </a:pPr>
            <a:r>
              <a:rPr lang="en-GB" dirty="0"/>
              <a:t>Symbolism</a:t>
            </a:r>
          </a:p>
          <a:p>
            <a:pPr marL="514350" indent="-514350">
              <a:buAutoNum type="arabicPeriod"/>
            </a:pPr>
            <a:r>
              <a:rPr lang="en-GB" dirty="0"/>
              <a:t>Characterisation</a:t>
            </a:r>
          </a:p>
          <a:p>
            <a:pPr marL="514350" indent="-514350">
              <a:buAutoNum type="arabicPeriod"/>
            </a:pPr>
            <a:r>
              <a:rPr lang="en-GB" dirty="0"/>
              <a:t>Theme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F0D5690-7C90-8841-8E96-CF3197005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629858"/>
              </p:ext>
            </p:extLst>
          </p:nvPr>
        </p:nvGraphicFramePr>
        <p:xfrm>
          <a:off x="6255658" y="2115508"/>
          <a:ext cx="5426280" cy="413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60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9A94-09DD-5F46-B562-F68F72D7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Pointer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C0E2E-2A19-9846-932F-B8CAE8CC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Match the voice with the point of view</a:t>
            </a:r>
          </a:p>
          <a:p>
            <a:pPr marL="0" indent="0">
              <a:buNone/>
            </a:pPr>
            <a:r>
              <a:rPr lang="en-GB" dirty="0"/>
              <a:t>If you are writing from the point of view of a child, you have to make the voice </a:t>
            </a:r>
            <a:r>
              <a:rPr lang="en-GB" b="1" dirty="0"/>
              <a:t>realistically</a:t>
            </a:r>
            <a:r>
              <a:rPr lang="en-GB" dirty="0"/>
              <a:t> </a:t>
            </a:r>
            <a:r>
              <a:rPr lang="en-GB" b="1" dirty="0"/>
              <a:t>child-like</a:t>
            </a:r>
          </a:p>
          <a:p>
            <a:pPr marL="0" indent="0">
              <a:buNone/>
            </a:pPr>
            <a:r>
              <a:rPr lang="en-GB" dirty="0"/>
              <a:t>If you are writing from the point of view of being a teenager, you should make the voice </a:t>
            </a:r>
            <a:r>
              <a:rPr lang="en-GB" b="1" dirty="0"/>
              <a:t>recognisably</a:t>
            </a:r>
            <a:r>
              <a:rPr lang="en-GB" dirty="0"/>
              <a:t> </a:t>
            </a:r>
            <a:r>
              <a:rPr lang="en-GB" b="1" dirty="0"/>
              <a:t>teenage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b="1" dirty="0"/>
              <a:t>Task</a:t>
            </a:r>
          </a:p>
          <a:p>
            <a:pPr marL="0" indent="0">
              <a:buNone/>
            </a:pPr>
            <a:r>
              <a:rPr lang="en-GB" dirty="0"/>
              <a:t>Change the blue sentence into a more “teenage” P.O.V.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I walked down the street with my mum.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Now try again, making the voice seem more child-like in it’s P.O.V.</a:t>
            </a:r>
          </a:p>
        </p:txBody>
      </p:sp>
    </p:spTree>
    <p:extLst>
      <p:ext uri="{BB962C8B-B14F-4D97-AF65-F5344CB8AC3E}">
        <p14:creationId xmlns:p14="http://schemas.microsoft.com/office/powerpoint/2010/main" val="8059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78E22-EA19-3748-9CD5-851DA0EC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GB" dirty="0"/>
              <a:t>Pointer Four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A528-7122-134B-822A-6FB18F5C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err="1"/>
              <a:t>Dramatise</a:t>
            </a:r>
            <a:r>
              <a:rPr lang="en-GB" i="1" dirty="0"/>
              <a:t> yourself as Narrator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You are the ultimate storyteller in your life story. Your voice in this memoir should sound important.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microphone&#10;&#10;Description automatically generated">
            <a:extLst>
              <a:ext uri="{FF2B5EF4-FFF2-40B4-BE49-F238E27FC236}">
                <a16:creationId xmlns:a16="http://schemas.microsoft.com/office/drawing/2014/main" id="{5C8BB909-27D8-3E48-8761-E58C3EA2D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156" r="16518" b="-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66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855A-19BE-3742-A2D0-361CB9D2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5"/>
            <a:ext cx="10515600" cy="9048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Preface, </a:t>
            </a:r>
            <a:r>
              <a:rPr lang="en-GB" i="1" dirty="0"/>
              <a:t>My Name is Why</a:t>
            </a:r>
            <a:r>
              <a:rPr lang="en-GB" dirty="0"/>
              <a:t>, </a:t>
            </a:r>
            <a:r>
              <a:rPr lang="en-GB" dirty="0" err="1"/>
              <a:t>Lemn</a:t>
            </a:r>
            <a:r>
              <a:rPr lang="en-GB" dirty="0"/>
              <a:t> </a:t>
            </a:r>
            <a:r>
              <a:rPr lang="en-GB" dirty="0" err="1"/>
              <a:t>Sissay</a:t>
            </a:r>
            <a:endParaRPr lang="en-GB" dirty="0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84115A6-1BB7-524F-AF00-DD76446B1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607"/>
          <a:stretch/>
        </p:blipFill>
        <p:spPr>
          <a:xfrm>
            <a:off x="871931" y="1272045"/>
            <a:ext cx="5224069" cy="5433555"/>
          </a:xfr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C7837504-24F8-3A4E-9493-5291B3CA8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0" r="4753"/>
          <a:stretch/>
        </p:blipFill>
        <p:spPr>
          <a:xfrm>
            <a:off x="6096000" y="1397000"/>
            <a:ext cx="5257800" cy="54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0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90446-EA9F-0F47-8A00-1B5DB112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dirty="0"/>
              <a:t>Pointer Five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9EB22-1B72-7B42-B6D2-D0D68AD65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Surprise your reader </a:t>
            </a:r>
          </a:p>
          <a:p>
            <a:r>
              <a:rPr lang="en-GB" dirty="0"/>
              <a:t>Start at the </a:t>
            </a:r>
            <a:r>
              <a:rPr lang="en-GB" b="1" dirty="0"/>
              <a:t>middle</a:t>
            </a:r>
            <a:r>
              <a:rPr lang="en-GB" dirty="0"/>
              <a:t> or </a:t>
            </a:r>
            <a:r>
              <a:rPr lang="en-GB" b="1" dirty="0"/>
              <a:t>end</a:t>
            </a:r>
            <a:r>
              <a:rPr lang="en-GB" dirty="0"/>
              <a:t> of your story</a:t>
            </a:r>
            <a:endParaRPr lang="en-GB" b="1" dirty="0"/>
          </a:p>
          <a:p>
            <a:r>
              <a:rPr lang="en-GB" dirty="0"/>
              <a:t>Dislocate/challenge the reader – make them work for the story</a:t>
            </a:r>
          </a:p>
          <a:p>
            <a:r>
              <a:rPr lang="en-GB" dirty="0"/>
              <a:t>Use </a:t>
            </a:r>
            <a:r>
              <a:rPr lang="en-GB" b="1" dirty="0"/>
              <a:t>humour</a:t>
            </a:r>
            <a:r>
              <a:rPr lang="en-GB" dirty="0"/>
              <a:t> for serious topics and vice versa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baby looking at the camera&#10;&#10;Description automatically generated">
            <a:extLst>
              <a:ext uri="{FF2B5EF4-FFF2-40B4-BE49-F238E27FC236}">
                <a16:creationId xmlns:a16="http://schemas.microsoft.com/office/drawing/2014/main" id="{1723B81E-3385-9649-9AA3-493D0FCA9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000"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26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EC6CB-1774-6B40-B0FF-DF1E24D9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 dirty="0"/>
              <a:t>Pointer Six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463A8-6440-1E4C-BBB7-CAE9ECA78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Pace your story</a:t>
            </a:r>
          </a:p>
          <a:p>
            <a:r>
              <a:rPr lang="en-GB" dirty="0"/>
              <a:t>Don’t give the game away at the start</a:t>
            </a:r>
          </a:p>
          <a:p>
            <a:r>
              <a:rPr lang="en-GB" b="1" dirty="0"/>
              <a:t>Drip-feed</a:t>
            </a:r>
            <a:r>
              <a:rPr lang="en-GB" dirty="0"/>
              <a:t> your audience the important facts</a:t>
            </a:r>
          </a:p>
          <a:p>
            <a:r>
              <a:rPr lang="en-GB" dirty="0"/>
              <a:t>Make sure you are working at a </a:t>
            </a:r>
            <a:r>
              <a:rPr lang="en-GB" b="1" dirty="0"/>
              <a:t>steady</a:t>
            </a:r>
            <a:r>
              <a:rPr lang="en-GB" dirty="0"/>
              <a:t> </a:t>
            </a:r>
            <a:r>
              <a:rPr lang="en-GB" b="1" dirty="0"/>
              <a:t>pace</a:t>
            </a:r>
            <a:r>
              <a:rPr lang="en-GB" dirty="0"/>
              <a:t> towards an interesting conclusion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43027-7A96-EF46-A4FD-A6B38DDF9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-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40E7B-75D8-9348-8E1C-C12E868A7428}"/>
              </a:ext>
            </a:extLst>
          </p:cNvPr>
          <p:cNvSpPr txBox="1"/>
          <p:nvPr/>
        </p:nvSpPr>
        <p:spPr>
          <a:xfrm>
            <a:off x="9585197" y="6657945"/>
            <a:ext cx="26068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Stopwat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05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B8A49-7C4F-467D-83E8-A9248B98B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6" b="10215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B04DA-EEF9-D541-8760-D3336C44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280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Now Write</a:t>
            </a:r>
          </a:p>
        </p:txBody>
      </p:sp>
    </p:spTree>
    <p:extLst>
      <p:ext uri="{BB962C8B-B14F-4D97-AF65-F5344CB8AC3E}">
        <p14:creationId xmlns:p14="http://schemas.microsoft.com/office/powerpoint/2010/main" val="287709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A1BF-9DC8-154F-A79F-139E5A92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  <a:solidFill>
            <a:schemeClr val="accent5"/>
          </a:solidFill>
        </p:spPr>
        <p:txBody>
          <a:bodyPr/>
          <a:lstStyle/>
          <a:p>
            <a:r>
              <a:rPr lang="en-GB" dirty="0"/>
              <a:t>Marking Criteria National 5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1D2A207-0F15-8E42-931F-6BB5EDEBA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1103586"/>
            <a:ext cx="10925175" cy="5754414"/>
          </a:xfrm>
        </p:spPr>
      </p:pic>
    </p:spTree>
    <p:extLst>
      <p:ext uri="{BB962C8B-B14F-4D97-AF65-F5344CB8AC3E}">
        <p14:creationId xmlns:p14="http://schemas.microsoft.com/office/powerpoint/2010/main" val="3234974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DD0DC6-3C3B-EC4A-A930-01CFD3A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44480E-F63B-834B-9873-509175C78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5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Success Criteria</a:t>
            </a:r>
          </a:p>
          <a:p>
            <a:pPr marL="0" indent="0">
              <a:buNone/>
            </a:pPr>
            <a:r>
              <a:rPr lang="en-GB" dirty="0"/>
              <a:t>1.  Experiences detailed with level of </a:t>
            </a:r>
            <a:r>
              <a:rPr lang="en-GB" b="1" dirty="0"/>
              <a:t>insight</a:t>
            </a:r>
            <a:r>
              <a:rPr lang="en-GB" dirty="0"/>
              <a:t> and </a:t>
            </a:r>
            <a:r>
              <a:rPr lang="en-GB" b="1" dirty="0"/>
              <a:t>involvement</a:t>
            </a:r>
          </a:p>
          <a:p>
            <a:pPr marL="0" indent="0">
              <a:buNone/>
            </a:pPr>
            <a:r>
              <a:rPr lang="en-GB" dirty="0"/>
              <a:t>2.  </a:t>
            </a:r>
            <a:r>
              <a:rPr lang="en-GB" b="1" dirty="0"/>
              <a:t>Reflections</a:t>
            </a:r>
            <a:r>
              <a:rPr lang="en-GB" dirty="0"/>
              <a:t> on experience(s)</a:t>
            </a:r>
          </a:p>
          <a:p>
            <a:pPr marL="0" indent="0">
              <a:buNone/>
            </a:pPr>
            <a:r>
              <a:rPr lang="en-GB" dirty="0"/>
              <a:t>3.  </a:t>
            </a:r>
            <a:r>
              <a:rPr lang="en-GB" b="1" dirty="0"/>
              <a:t>Features</a:t>
            </a:r>
            <a:r>
              <a:rPr lang="en-GB" dirty="0"/>
              <a:t> of </a:t>
            </a:r>
            <a:r>
              <a:rPr lang="en-GB" b="1" dirty="0"/>
              <a:t>genre</a:t>
            </a:r>
            <a:r>
              <a:rPr lang="en-GB" dirty="0"/>
              <a:t> utilised</a:t>
            </a:r>
          </a:p>
          <a:p>
            <a:pPr marL="514350" indent="-514350">
              <a:buAutoNum type="arabicPeriod" startAt="4"/>
            </a:pPr>
            <a:r>
              <a:rPr lang="en-GB" b="1" dirty="0"/>
              <a:t>Structure</a:t>
            </a:r>
            <a:r>
              <a:rPr lang="en-GB" dirty="0"/>
              <a:t> that supports and enhances meaning</a:t>
            </a:r>
          </a:p>
          <a:p>
            <a:pPr marL="514350" indent="-514350">
              <a:buAutoNum type="arabicPeriod" startAt="4"/>
            </a:pPr>
            <a:r>
              <a:rPr lang="en-GB" dirty="0"/>
              <a:t>Attention to </a:t>
            </a:r>
            <a:r>
              <a:rPr lang="en-GB" b="1" dirty="0"/>
              <a:t>purpose</a:t>
            </a:r>
            <a:r>
              <a:rPr lang="en-GB" dirty="0"/>
              <a:t>/</a:t>
            </a:r>
            <a:r>
              <a:rPr lang="en-GB" b="1" dirty="0"/>
              <a:t>audience</a:t>
            </a:r>
            <a:r>
              <a:rPr lang="en-GB" dirty="0"/>
              <a:t> consistent throughout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255AA-74B9-484A-BC37-D1AED3FA1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Tools for Writing</a:t>
            </a:r>
          </a:p>
          <a:p>
            <a:pPr marL="0" indent="0">
              <a:buNone/>
            </a:pPr>
            <a:r>
              <a:rPr lang="en-GB" dirty="0"/>
              <a:t>Before submitting your first draft check:</a:t>
            </a:r>
          </a:p>
          <a:p>
            <a:pPr marL="514350" indent="-514350">
              <a:buAutoNum type="arabicPeriod"/>
            </a:pPr>
            <a:r>
              <a:rPr lang="en-GB" dirty="0"/>
              <a:t>Spelling</a:t>
            </a:r>
          </a:p>
          <a:p>
            <a:pPr marL="514350" indent="-514350">
              <a:buAutoNum type="arabicPeriod"/>
            </a:pPr>
            <a:r>
              <a:rPr lang="en-GB" dirty="0"/>
              <a:t>Grammar (including tenses, singulars/plurals, sentence structure etc.)</a:t>
            </a:r>
          </a:p>
          <a:p>
            <a:pPr marL="514350" indent="-514350">
              <a:buAutoNum type="arabicPeriod"/>
            </a:pPr>
            <a:r>
              <a:rPr lang="en-GB" dirty="0"/>
              <a:t>Linkage of ideas</a:t>
            </a:r>
          </a:p>
          <a:p>
            <a:pPr marL="514350" indent="-514350">
              <a:buAutoNum type="arabicPeriod"/>
            </a:pPr>
            <a:r>
              <a:rPr lang="en-GB" dirty="0"/>
              <a:t>Paragraphing </a:t>
            </a:r>
          </a:p>
        </p:txBody>
      </p:sp>
    </p:spTree>
    <p:extLst>
      <p:ext uri="{BB962C8B-B14F-4D97-AF65-F5344CB8AC3E}">
        <p14:creationId xmlns:p14="http://schemas.microsoft.com/office/powerpoint/2010/main" val="145213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649E0-1879-4045-B14E-BAD5214E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Context: Broadly Creative Folio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2143CD-813B-474C-8198-321EF2F62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Learning Intentions</a:t>
            </a:r>
          </a:p>
          <a:p>
            <a:pPr marL="0" indent="0">
              <a:buNone/>
            </a:pPr>
            <a:r>
              <a:rPr lang="en-GB" dirty="0"/>
              <a:t>I am learning to </a:t>
            </a:r>
          </a:p>
          <a:p>
            <a:pPr marL="0" indent="0">
              <a:buNone/>
            </a:pPr>
            <a:r>
              <a:rPr lang="en-GB" dirty="0"/>
              <a:t>1. </a:t>
            </a:r>
            <a:r>
              <a:rPr lang="en-GB" b="1" dirty="0"/>
              <a:t>engage</a:t>
            </a:r>
            <a:r>
              <a:rPr lang="en-GB" dirty="0"/>
              <a:t> </a:t>
            </a:r>
            <a:r>
              <a:rPr lang="en-GB" b="1" dirty="0"/>
              <a:t>readers</a:t>
            </a:r>
            <a:r>
              <a:rPr lang="en-GB" dirty="0"/>
              <a:t> through my use of </a:t>
            </a:r>
            <a:r>
              <a:rPr lang="en-GB" b="1" dirty="0"/>
              <a:t>language</a:t>
            </a:r>
            <a:r>
              <a:rPr lang="en-GB" dirty="0"/>
              <a:t>, </a:t>
            </a:r>
            <a:r>
              <a:rPr lang="en-GB" b="1" dirty="0"/>
              <a:t>style</a:t>
            </a:r>
            <a:r>
              <a:rPr lang="en-GB" dirty="0"/>
              <a:t> and </a:t>
            </a:r>
            <a:r>
              <a:rPr lang="en-GB" b="1" dirty="0"/>
              <a:t>tone</a:t>
            </a:r>
            <a:r>
              <a:rPr lang="en-GB" dirty="0"/>
              <a:t> as appropriate to </a:t>
            </a:r>
            <a:r>
              <a:rPr lang="en-GB" b="1" dirty="0"/>
              <a:t>genre</a:t>
            </a:r>
          </a:p>
          <a:p>
            <a:pPr marL="0" indent="0">
              <a:buNone/>
            </a:pPr>
            <a:r>
              <a:rPr lang="en-GB" dirty="0"/>
              <a:t>2. create a </a:t>
            </a:r>
            <a:r>
              <a:rPr lang="en-GB" b="1" dirty="0"/>
              <a:t>convincing</a:t>
            </a:r>
            <a:r>
              <a:rPr lang="en-GB" dirty="0"/>
              <a:t> impression of my </a:t>
            </a:r>
            <a:r>
              <a:rPr lang="en-GB" b="1" dirty="0"/>
              <a:t>personal</a:t>
            </a:r>
            <a:r>
              <a:rPr lang="en-GB" dirty="0"/>
              <a:t> experience and </a:t>
            </a:r>
            <a:r>
              <a:rPr lang="en-GB" b="1" dirty="0"/>
              <a:t>reflect</a:t>
            </a:r>
            <a:r>
              <a:rPr lang="en-GB" dirty="0"/>
              <a:t> on my responses to events/experiences</a:t>
            </a:r>
          </a:p>
          <a:p>
            <a:pPr marL="0" indent="0">
              <a:buNone/>
            </a:pPr>
            <a:r>
              <a:rPr lang="en-GB" dirty="0"/>
              <a:t>3.  </a:t>
            </a:r>
            <a:r>
              <a:rPr lang="en-GB" b="1" dirty="0"/>
              <a:t>proof-read</a:t>
            </a:r>
            <a:r>
              <a:rPr lang="en-GB" dirty="0"/>
              <a:t> and </a:t>
            </a:r>
            <a:r>
              <a:rPr lang="en-GB" b="1" dirty="0"/>
              <a:t>self-edit</a:t>
            </a:r>
            <a:r>
              <a:rPr lang="en-GB" dirty="0"/>
              <a:t> as an integral part of the writing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B8FB6-52CC-0240-B45F-4AFF4DD41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Starter</a:t>
            </a:r>
          </a:p>
          <a:p>
            <a:pPr marL="0" indent="0">
              <a:buNone/>
            </a:pPr>
            <a:r>
              <a:rPr lang="en-GB" dirty="0"/>
              <a:t>List </a:t>
            </a:r>
            <a:r>
              <a:rPr lang="en-GB" b="1" dirty="0"/>
              <a:t>three</a:t>
            </a:r>
            <a:r>
              <a:rPr lang="en-GB" dirty="0"/>
              <a:t> experiences in your life that you feel were memorable but for quite different reasons. </a:t>
            </a:r>
          </a:p>
          <a:p>
            <a:r>
              <a:rPr lang="en-GB" dirty="0"/>
              <a:t>  </a:t>
            </a:r>
          </a:p>
          <a:p>
            <a:r>
              <a:rPr lang="en-GB" dirty="0"/>
              <a:t>  </a:t>
            </a:r>
          </a:p>
          <a:p>
            <a:r>
              <a:rPr lang="en-GB" dirty="0"/>
              <a:t>   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ie.   </a:t>
            </a:r>
          </a:p>
        </p:txBody>
      </p:sp>
    </p:spTree>
    <p:extLst>
      <p:ext uri="{BB962C8B-B14F-4D97-AF65-F5344CB8AC3E}">
        <p14:creationId xmlns:p14="http://schemas.microsoft.com/office/powerpoint/2010/main" val="105886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stationary, writing implement, pen&#10;&#10;Description automatically generated">
            <a:extLst>
              <a:ext uri="{FF2B5EF4-FFF2-40B4-BE49-F238E27FC236}">
                <a16:creationId xmlns:a16="http://schemas.microsoft.com/office/drawing/2014/main" id="{A52FFFC7-8F18-D54C-9C13-F6E66D0815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562" r="2" b="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23F23-C3E8-324E-976F-0C19D41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Broadly Creative (Folio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58F2E-1E51-FC49-9BC0-8598C5881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Task</a:t>
            </a:r>
          </a:p>
          <a:p>
            <a:pPr marL="0" indent="0">
              <a:buNone/>
            </a:pPr>
            <a:r>
              <a:rPr lang="en-US" dirty="0"/>
              <a:t>Write one chapter of a memoir. This chapter should be based on a period of your life you found particularly enjoyable/difficult/interesting. </a:t>
            </a:r>
          </a:p>
          <a:p>
            <a:pPr marL="0"/>
            <a:endParaRPr lang="en-US" dirty="0"/>
          </a:p>
          <a:p>
            <a:pPr marL="0" indent="0">
              <a:buNone/>
            </a:pPr>
            <a:r>
              <a:rPr lang="en-US" dirty="0"/>
              <a:t>In your essay you should explain what the period was, and why it was enjoyable. You should then comment on what was lost/gained during this period.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5E4E0-1F76-024F-8C31-2B45029141D9}"/>
              </a:ext>
            </a:extLst>
          </p:cNvPr>
          <p:cNvSpPr txBox="1"/>
          <p:nvPr/>
        </p:nvSpPr>
        <p:spPr>
          <a:xfrm>
            <a:off x="9585197" y="6657945"/>
            <a:ext cx="26068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travel.stackexchange.com/questions/39225/can-tsa-open-regular-suitcase-combination-locks-h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A3B363-1DFA-F44E-862E-86B5D5FE9642}"/>
              </a:ext>
            </a:extLst>
          </p:cNvPr>
          <p:cNvSpPr/>
          <p:nvPr/>
        </p:nvSpPr>
        <p:spPr>
          <a:xfrm>
            <a:off x="345989" y="357670"/>
            <a:ext cx="3410465" cy="92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1,000 words</a:t>
            </a:r>
          </a:p>
        </p:txBody>
      </p:sp>
    </p:spTree>
    <p:extLst>
      <p:ext uri="{BB962C8B-B14F-4D97-AF65-F5344CB8AC3E}">
        <p14:creationId xmlns:p14="http://schemas.microsoft.com/office/powerpoint/2010/main" val="346121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AC433-E1B8-DD46-8F46-E2B16181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Being Creative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105E6-AE85-9E46-BF95-779490976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The point of this essay is to reflect on things that have </a:t>
            </a:r>
            <a:r>
              <a:rPr lang="en-US" b="1" dirty="0"/>
              <a:t>actually happened </a:t>
            </a:r>
            <a:r>
              <a:rPr lang="en-US" dirty="0"/>
              <a:t>to you, in order that you can reflect upon what you have learned about yourself from them. </a:t>
            </a:r>
          </a:p>
          <a:p>
            <a:pPr marL="0"/>
            <a:endParaRPr lang="en-US" dirty="0"/>
          </a:p>
          <a:p>
            <a:pPr marL="0" indent="0">
              <a:buNone/>
            </a:pPr>
            <a:r>
              <a:rPr lang="en-US" dirty="0"/>
              <a:t>The “</a:t>
            </a:r>
            <a:r>
              <a:rPr lang="en-US" b="1" dirty="0"/>
              <a:t>creative</a:t>
            </a:r>
            <a:r>
              <a:rPr lang="en-US" dirty="0"/>
              <a:t>” part comes from the way you tell the story.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E17BD7-0EB6-1241-A54C-F4127F988D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364" r="17885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036FE-2C96-EC4B-A14D-E364C575BBB7}"/>
              </a:ext>
            </a:extLst>
          </p:cNvPr>
          <p:cNvSpPr txBox="1"/>
          <p:nvPr/>
        </p:nvSpPr>
        <p:spPr>
          <a:xfrm>
            <a:off x="9423293" y="6657945"/>
            <a:ext cx="27687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orddreams.wordpress.com/2015/01/19/11-tips-from-blockbuster-plo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6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5CA1-E2C1-B248-9438-C425124E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Memoir?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AAA92-517C-BF4F-A7AA-671AAF8CF3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The clue is in the title. </a:t>
            </a:r>
          </a:p>
          <a:p>
            <a:pPr marL="0" indent="0">
              <a:buNone/>
            </a:pPr>
            <a:r>
              <a:rPr lang="en-GB" dirty="0"/>
              <a:t>An account of one’s personal life and experiences.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not an </a:t>
            </a:r>
            <a:r>
              <a:rPr lang="en-GB" b="1" dirty="0"/>
              <a:t>AUTOBIOGRAPHY</a:t>
            </a:r>
            <a:r>
              <a:rPr lang="en-GB" dirty="0"/>
              <a:t> of a </a:t>
            </a:r>
            <a:r>
              <a:rPr lang="en-GB" b="1" dirty="0"/>
              <a:t>WHOLE</a:t>
            </a:r>
            <a:r>
              <a:rPr lang="en-GB" dirty="0"/>
              <a:t> </a:t>
            </a:r>
            <a:r>
              <a:rPr lang="en-GB" b="1" dirty="0"/>
              <a:t>LIFE</a:t>
            </a:r>
            <a:r>
              <a:rPr lang="en-GB" dirty="0"/>
              <a:t>; it can be more </a:t>
            </a:r>
            <a:r>
              <a:rPr lang="en-GB" b="1" dirty="0"/>
              <a:t>creative</a:t>
            </a:r>
            <a:r>
              <a:rPr lang="en-GB" dirty="0"/>
              <a:t> than </a:t>
            </a:r>
            <a:r>
              <a:rPr lang="en-GB" b="1" dirty="0"/>
              <a:t>factual</a:t>
            </a:r>
            <a:r>
              <a:rPr lang="en-GB" dirty="0"/>
              <a:t> as it is merely an </a:t>
            </a:r>
            <a:r>
              <a:rPr lang="en-GB" b="1" dirty="0"/>
              <a:t>account</a:t>
            </a:r>
            <a:r>
              <a:rPr lang="en-GB" dirty="0"/>
              <a:t> of experiences.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E32DD-D9D7-EC44-86DE-98627F5E49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</a:t>
            </a:r>
          </a:p>
          <a:p>
            <a:pPr marL="0" indent="0">
              <a:buNone/>
            </a:pPr>
            <a:r>
              <a:rPr lang="en-GB" sz="6000" b="1" dirty="0"/>
              <a:t>		</a:t>
            </a:r>
            <a:r>
              <a:rPr lang="en-GB" sz="6000" b="1" i="1" dirty="0">
                <a:solidFill>
                  <a:schemeClr val="accent2">
                    <a:lumMod val="50000"/>
                  </a:schemeClr>
                </a:solidFill>
              </a:rPr>
              <a:t>Moi</a:t>
            </a:r>
          </a:p>
          <a:p>
            <a:pPr marL="0" indent="0">
              <a:buNone/>
            </a:pPr>
            <a:endParaRPr lang="en-GB" sz="6000" b="1" dirty="0"/>
          </a:p>
          <a:p>
            <a:pPr marL="0" indent="0">
              <a:buNone/>
            </a:pPr>
            <a:r>
              <a:rPr lang="en-GB" sz="6000" b="1" dirty="0"/>
              <a:t>			</a:t>
            </a:r>
            <a:r>
              <a:rPr lang="en-GB" sz="60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6000" b="1" u="sng" dirty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07609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5859-78E9-CD46-821E-20C0F32B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F0E6-4594-A441-B342-98EA63E77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914" y="1822450"/>
            <a:ext cx="5181600" cy="43513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Watch this episode of </a:t>
            </a:r>
            <a:r>
              <a:rPr lang="en-GB" i="1" dirty="0"/>
              <a:t>The Big Scottish Book Club</a:t>
            </a:r>
            <a:r>
              <a:rPr lang="en-GB" dirty="0"/>
              <a:t>, hosted by writer Damian Barr. In this episode the host talks to comedian Janey Godley and writer </a:t>
            </a:r>
            <a:r>
              <a:rPr lang="en-GB" dirty="0" err="1"/>
              <a:t>Lemn</a:t>
            </a:r>
            <a:r>
              <a:rPr lang="en-GB" dirty="0"/>
              <a:t> </a:t>
            </a:r>
            <a:r>
              <a:rPr lang="en-GB" dirty="0" err="1"/>
              <a:t>Sissay</a:t>
            </a:r>
            <a:r>
              <a:rPr lang="en-GB" dirty="0"/>
              <a:t> about their memoirs. </a:t>
            </a:r>
          </a:p>
          <a:p>
            <a:pPr marL="0" indent="0">
              <a:buNone/>
            </a:pPr>
            <a:r>
              <a:rPr lang="en-GB" dirty="0"/>
              <a:t>The Listening questions on </a:t>
            </a:r>
            <a:r>
              <a:rPr lang="en-GB" b="1" dirty="0"/>
              <a:t>MS Forms</a:t>
            </a:r>
            <a:r>
              <a:rPr lang="en-GB" dirty="0"/>
              <a:t> will allow you to think more about the genre.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38D806-5FF2-C346-BC49-FCF3C7E715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5731" y="1822450"/>
            <a:ext cx="4351338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864B82-1558-F34E-B051-BEBDB0CF642E}"/>
              </a:ext>
            </a:extLst>
          </p:cNvPr>
          <p:cNvSpPr txBox="1"/>
          <p:nvPr/>
        </p:nvSpPr>
        <p:spPr>
          <a:xfrm>
            <a:off x="6587331" y="6176963"/>
            <a:ext cx="435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mmcheryl.wordpress.com/2020/04/19/blogtour-you-will-be-safe-here-by-damian-barr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89873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DBBD-541C-A44F-9BAF-D3DD9209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Personal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2AE10-825A-654C-BEDB-CD9DD1FA7F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There are three of these areas that you could focus on, as someone in S4. Settle on one for your memoir.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Task</a:t>
            </a:r>
          </a:p>
          <a:p>
            <a:pPr marL="0" indent="0">
              <a:buNone/>
            </a:pPr>
            <a:r>
              <a:rPr lang="en-GB" dirty="0"/>
              <a:t>During that period of your life, what is the best memory you have and why?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During that period of your life, what is the worst memory you have and why?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15FF0-7DB0-7F4A-939F-5E764E0EF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Early life</a:t>
            </a:r>
          </a:p>
          <a:p>
            <a:pPr marL="0" indent="0">
              <a:buNone/>
            </a:pPr>
            <a:r>
              <a:rPr lang="en-GB" b="1" dirty="0"/>
              <a:t>Childhood</a:t>
            </a:r>
            <a:r>
              <a:rPr lang="en-GB" dirty="0"/>
              <a:t> (Primary)</a:t>
            </a:r>
          </a:p>
          <a:p>
            <a:pPr marL="0" indent="0">
              <a:buNone/>
            </a:pPr>
            <a:r>
              <a:rPr lang="en-GB" b="1" dirty="0"/>
              <a:t>Teenage</a:t>
            </a:r>
            <a:r>
              <a:rPr lang="en-GB" dirty="0"/>
              <a:t> </a:t>
            </a:r>
            <a:r>
              <a:rPr lang="en-GB" b="1" dirty="0"/>
              <a:t>Years</a:t>
            </a:r>
            <a:r>
              <a:rPr lang="en-GB" dirty="0"/>
              <a:t> (Secondary)</a:t>
            </a:r>
          </a:p>
          <a:p>
            <a:pPr marL="0" indent="0">
              <a:buNone/>
            </a:pPr>
            <a:r>
              <a:rPr lang="en-GB" b="1" dirty="0"/>
              <a:t>Late Teens/Twenties</a:t>
            </a:r>
            <a:r>
              <a:rPr lang="en-GB" dirty="0"/>
              <a:t> (Uni/Work)</a:t>
            </a:r>
          </a:p>
          <a:p>
            <a:pPr marL="0" indent="0">
              <a:buNone/>
            </a:pPr>
            <a:r>
              <a:rPr lang="en-GB" b="1" dirty="0"/>
              <a:t>Thirties</a:t>
            </a:r>
            <a:r>
              <a:rPr lang="en-GB" dirty="0"/>
              <a:t> (Parenthood)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EE8242-FA52-4049-AE86-F11A3E954571}"/>
              </a:ext>
            </a:extLst>
          </p:cNvPr>
          <p:cNvSpPr/>
          <p:nvPr/>
        </p:nvSpPr>
        <p:spPr>
          <a:xfrm>
            <a:off x="6172200" y="4540143"/>
            <a:ext cx="4819135" cy="134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could say lots about each of these areas. But which one could I write a bit more creatively on than others? That is the trick – settling on material. </a:t>
            </a:r>
          </a:p>
        </p:txBody>
      </p:sp>
    </p:spTree>
    <p:extLst>
      <p:ext uri="{BB962C8B-B14F-4D97-AF65-F5344CB8AC3E}">
        <p14:creationId xmlns:p14="http://schemas.microsoft.com/office/powerpoint/2010/main" val="24671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943E9-3ED2-0A4D-91EA-13C95FBE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05" y="206305"/>
            <a:ext cx="9352189" cy="7226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Focus on Early Childhood?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377-94FE-1D48-BEBE-3FE54CF9D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003" y="1211851"/>
            <a:ext cx="6404291" cy="54398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ROALD</a:t>
            </a:r>
            <a:br>
              <a:rPr lang="en-US" sz="1800" b="1" dirty="0">
                <a:latin typeface="Century Gothic" panose="020B0502020202020204" pitchFamily="34" charset="0"/>
              </a:rPr>
            </a:br>
            <a:r>
              <a:rPr lang="en-US" sz="1800" b="1" dirty="0">
                <a:latin typeface="Century Gothic" panose="020B0502020202020204" pitchFamily="34" charset="0"/>
              </a:rPr>
              <a:t>DAHL, </a:t>
            </a:r>
            <a:r>
              <a:rPr lang="en-US" sz="1800" b="1" i="1" dirty="0">
                <a:latin typeface="Century Gothic" panose="020B0502020202020204" pitchFamily="34" charset="0"/>
              </a:rPr>
              <a:t>Boy: Tales of Childhood</a:t>
            </a:r>
            <a:endParaRPr lang="en-US" sz="18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An autobiography is a book a person writes about his own life and it is usually full of all sorts of boring details.</a:t>
            </a:r>
          </a:p>
          <a:p>
            <a:pPr marL="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This is not an autobiography. I would never write a history of myself. On the other hand, throughout my young days at school and just afterwards a number of things happened to me that I have never forgotten.</a:t>
            </a:r>
          </a:p>
          <a:p>
            <a:pPr marL="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None of these things is important, but each of them made such a tremendous impression on me that I have never been able to get them out of my mind. Each of them, even after a lapse of fifty and sometimes sixty years, has remained seared on my memory.</a:t>
            </a:r>
          </a:p>
          <a:p>
            <a:pPr marL="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I didn’t have to search for any of them. All I had to do was skim them off the top of my consciousness and write them down.</a:t>
            </a:r>
          </a:p>
          <a:p>
            <a:pPr marL="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Some are funny. Some are painful. Some are unpleasant. I suppose that is why I have always remembered them so vividly. All are true.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7D0FBE1B-0A44-F84F-B041-8D9E09A0CD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591" r="19590" b="-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2F69D-8947-0B44-9B41-C21E96EC55F4}"/>
              </a:ext>
            </a:extLst>
          </p:cNvPr>
          <p:cNvSpPr txBox="1"/>
          <p:nvPr/>
        </p:nvSpPr>
        <p:spPr>
          <a:xfrm>
            <a:off x="9423293" y="6657945"/>
            <a:ext cx="27687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tscpl.org/books-movies-music/happy-100th-roald-dah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3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4653-0ABB-244B-A73F-A4BC2467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9114-9A66-0F4E-ABD0-1975DE6DC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Whittle it down to the right memories</a:t>
            </a:r>
          </a:p>
          <a:p>
            <a:r>
              <a:rPr lang="en-GB" dirty="0"/>
              <a:t>Don’t be too </a:t>
            </a:r>
            <a:r>
              <a:rPr lang="en-GB" b="1" dirty="0"/>
              <a:t>ambitious</a:t>
            </a:r>
          </a:p>
          <a:p>
            <a:r>
              <a:rPr lang="en-GB" b="1" dirty="0"/>
              <a:t>Narrow</a:t>
            </a:r>
            <a:r>
              <a:rPr lang="en-GB" dirty="0"/>
              <a:t> it down to a </a:t>
            </a:r>
            <a:r>
              <a:rPr lang="en-GB" b="1" dirty="0"/>
              <a:t>year</a:t>
            </a:r>
            <a:r>
              <a:rPr lang="en-GB" dirty="0"/>
              <a:t> in your life</a:t>
            </a:r>
          </a:p>
          <a:p>
            <a:r>
              <a:rPr lang="en-GB" dirty="0"/>
              <a:t>Focus on the two or </a:t>
            </a:r>
            <a:r>
              <a:rPr lang="en-GB" b="1" dirty="0"/>
              <a:t>three</a:t>
            </a:r>
            <a:r>
              <a:rPr lang="en-GB" dirty="0"/>
              <a:t> most important memories you have form that year</a:t>
            </a:r>
          </a:p>
          <a:p>
            <a:r>
              <a:rPr lang="en-GB" dirty="0"/>
              <a:t>Be able to say why these episodes/memories are </a:t>
            </a:r>
            <a:r>
              <a:rPr lang="en-GB" b="1" dirty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124491967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1015</Words>
  <Application>Microsoft Macintosh PowerPoint</Application>
  <PresentationFormat>Widescreen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Aharoni</vt:lpstr>
      <vt:lpstr>Arial</vt:lpstr>
      <vt:lpstr>Avenir Next LT Pro</vt:lpstr>
      <vt:lpstr>Calibri</vt:lpstr>
      <vt:lpstr>Century Gothic</vt:lpstr>
      <vt:lpstr>ShapesVTI</vt:lpstr>
      <vt:lpstr>Memoir</vt:lpstr>
      <vt:lpstr>Context: Broadly Creative Folio</vt:lpstr>
      <vt:lpstr>Broadly Creative (Folio 2)</vt:lpstr>
      <vt:lpstr>Being Creative</vt:lpstr>
      <vt:lpstr>What is Memoir?</vt:lpstr>
      <vt:lpstr>MS Forms</vt:lpstr>
      <vt:lpstr>The Personal Bit</vt:lpstr>
      <vt:lpstr>Why Focus on Early Childhood?</vt:lpstr>
      <vt:lpstr>Pointer One</vt:lpstr>
      <vt:lpstr>Pointer Two</vt:lpstr>
      <vt:lpstr>Pointer Three</vt:lpstr>
      <vt:lpstr>Pointer Four</vt:lpstr>
      <vt:lpstr>Preface, My Name is Why, Lemn Sissay</vt:lpstr>
      <vt:lpstr>Pointer Five</vt:lpstr>
      <vt:lpstr>Pointer Six</vt:lpstr>
      <vt:lpstr>Now Write</vt:lpstr>
      <vt:lpstr>Marking Criteria National 5</vt:lpstr>
      <vt:lpstr>Context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Memoir</dc:title>
  <dc:creator>Gillian Sargent</dc:creator>
  <cp:lastModifiedBy>Gillian Sargent</cp:lastModifiedBy>
  <cp:revision>2</cp:revision>
  <dcterms:created xsi:type="dcterms:W3CDTF">2020-12-04T19:42:52Z</dcterms:created>
  <dcterms:modified xsi:type="dcterms:W3CDTF">2020-12-04T19:52:28Z</dcterms:modified>
</cp:coreProperties>
</file>