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1" r:id="rId8"/>
    <p:sldId id="292" r:id="rId9"/>
    <p:sldId id="293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8"/>
    <p:restoredTop sz="94697"/>
  </p:normalViewPr>
  <p:slideViewPr>
    <p:cSldViewPr snapToGrid="0" snapToObjects="1">
      <p:cViewPr varScale="1">
        <p:scale>
          <a:sx n="91" d="100"/>
          <a:sy n="91" d="100"/>
        </p:scale>
        <p:origin x="19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EE8F0-5450-804A-88B8-D8A7DCFF0615}" type="doc">
      <dgm:prSet loTypeId="urn:microsoft.com/office/officeart/2005/8/layout/radial6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9D62236A-DA6C-7549-9B59-0A9C83E11E95}">
      <dgm:prSet phldrT="[Text]"/>
      <dgm:spPr/>
      <dgm:t>
        <a:bodyPr/>
        <a:lstStyle/>
        <a:p>
          <a:r>
            <a:rPr lang="en-GB" dirty="0"/>
            <a:t>Issues</a:t>
          </a:r>
        </a:p>
      </dgm:t>
    </dgm:pt>
    <dgm:pt modelId="{4D34257C-EBE4-574F-832A-660E673AC9B5}" type="parTrans" cxnId="{C4F371BD-A418-234C-9625-F4A7BE84F4C1}">
      <dgm:prSet/>
      <dgm:spPr/>
      <dgm:t>
        <a:bodyPr/>
        <a:lstStyle/>
        <a:p>
          <a:endParaRPr lang="en-GB"/>
        </a:p>
      </dgm:t>
    </dgm:pt>
    <dgm:pt modelId="{53FE8996-65CB-044F-92F1-514C442A7D03}" type="sibTrans" cxnId="{C4F371BD-A418-234C-9625-F4A7BE84F4C1}">
      <dgm:prSet/>
      <dgm:spPr/>
      <dgm:t>
        <a:bodyPr/>
        <a:lstStyle/>
        <a:p>
          <a:endParaRPr lang="en-GB"/>
        </a:p>
      </dgm:t>
    </dgm:pt>
    <dgm:pt modelId="{0926E3CA-6F6A-434A-AD3F-812DC96D2C63}">
      <dgm:prSet phldrT="[Text]"/>
      <dgm:spPr/>
      <dgm:t>
        <a:bodyPr/>
        <a:lstStyle/>
        <a:p>
          <a:r>
            <a:rPr lang="en-GB" dirty="0"/>
            <a:t>1.  </a:t>
          </a:r>
        </a:p>
      </dgm:t>
    </dgm:pt>
    <dgm:pt modelId="{EDA15988-4DDA-A64F-89A2-1266473D9316}" type="parTrans" cxnId="{FACD2635-0D8C-EF42-BEDD-2EB610C69337}">
      <dgm:prSet/>
      <dgm:spPr/>
      <dgm:t>
        <a:bodyPr/>
        <a:lstStyle/>
        <a:p>
          <a:endParaRPr lang="en-GB"/>
        </a:p>
      </dgm:t>
    </dgm:pt>
    <dgm:pt modelId="{C3EFC618-5364-DC4F-B3BF-A8BD382F9BC0}" type="sibTrans" cxnId="{FACD2635-0D8C-EF42-BEDD-2EB610C69337}">
      <dgm:prSet/>
      <dgm:spPr/>
      <dgm:t>
        <a:bodyPr/>
        <a:lstStyle/>
        <a:p>
          <a:endParaRPr lang="en-GB"/>
        </a:p>
      </dgm:t>
    </dgm:pt>
    <dgm:pt modelId="{11C5D733-4165-D04B-BC21-6C0139CEAB9E}">
      <dgm:prSet phldrT="[Text]"/>
      <dgm:spPr/>
      <dgm:t>
        <a:bodyPr/>
        <a:lstStyle/>
        <a:p>
          <a:r>
            <a:rPr lang="en-GB" dirty="0"/>
            <a:t>2.  </a:t>
          </a:r>
        </a:p>
      </dgm:t>
    </dgm:pt>
    <dgm:pt modelId="{7D56A140-8313-044B-96AE-68E66D4F5310}" type="parTrans" cxnId="{FA2243F5-D284-0B44-9068-BAE50456ED98}">
      <dgm:prSet/>
      <dgm:spPr/>
      <dgm:t>
        <a:bodyPr/>
        <a:lstStyle/>
        <a:p>
          <a:endParaRPr lang="en-GB"/>
        </a:p>
      </dgm:t>
    </dgm:pt>
    <dgm:pt modelId="{A83696FA-A8CB-234F-8694-D89908A240E1}" type="sibTrans" cxnId="{FA2243F5-D284-0B44-9068-BAE50456ED98}">
      <dgm:prSet/>
      <dgm:spPr/>
      <dgm:t>
        <a:bodyPr/>
        <a:lstStyle/>
        <a:p>
          <a:endParaRPr lang="en-GB"/>
        </a:p>
      </dgm:t>
    </dgm:pt>
    <dgm:pt modelId="{AFDDEC2C-BA3D-454A-8945-11D6EF7CA97E}">
      <dgm:prSet phldrT="[Text]"/>
      <dgm:spPr/>
      <dgm:t>
        <a:bodyPr/>
        <a:lstStyle/>
        <a:p>
          <a:r>
            <a:rPr lang="en-GB" dirty="0"/>
            <a:t>3.  </a:t>
          </a:r>
        </a:p>
      </dgm:t>
    </dgm:pt>
    <dgm:pt modelId="{2EE6F788-6556-4C45-9C1E-AA1714C58A4E}" type="parTrans" cxnId="{9F946CB8-1EED-4C4F-B060-DEA8C39C6A48}">
      <dgm:prSet/>
      <dgm:spPr/>
      <dgm:t>
        <a:bodyPr/>
        <a:lstStyle/>
        <a:p>
          <a:endParaRPr lang="en-GB"/>
        </a:p>
      </dgm:t>
    </dgm:pt>
    <dgm:pt modelId="{AAF9F857-852E-A445-9ED6-A12B75A513CE}" type="sibTrans" cxnId="{9F946CB8-1EED-4C4F-B060-DEA8C39C6A48}">
      <dgm:prSet/>
      <dgm:spPr/>
      <dgm:t>
        <a:bodyPr/>
        <a:lstStyle/>
        <a:p>
          <a:endParaRPr lang="en-GB"/>
        </a:p>
      </dgm:t>
    </dgm:pt>
    <dgm:pt modelId="{77DD6D99-5A9C-514B-A5D7-B7D95F3A1BD3}">
      <dgm:prSet phldrT="[Text]"/>
      <dgm:spPr/>
      <dgm:t>
        <a:bodyPr/>
        <a:lstStyle/>
        <a:p>
          <a:r>
            <a:rPr lang="en-GB" dirty="0"/>
            <a:t>4.  </a:t>
          </a:r>
        </a:p>
      </dgm:t>
    </dgm:pt>
    <dgm:pt modelId="{954D9727-1EC2-0B4C-A414-B4D94041E72E}" type="parTrans" cxnId="{B173ED2C-9A97-4548-8F33-D6E7851D2807}">
      <dgm:prSet/>
      <dgm:spPr/>
      <dgm:t>
        <a:bodyPr/>
        <a:lstStyle/>
        <a:p>
          <a:endParaRPr lang="en-GB"/>
        </a:p>
      </dgm:t>
    </dgm:pt>
    <dgm:pt modelId="{BDE67715-574E-A641-9EAA-F2AAB08D0051}" type="sibTrans" cxnId="{B173ED2C-9A97-4548-8F33-D6E7851D2807}">
      <dgm:prSet/>
      <dgm:spPr/>
      <dgm:t>
        <a:bodyPr/>
        <a:lstStyle/>
        <a:p>
          <a:endParaRPr lang="en-GB"/>
        </a:p>
      </dgm:t>
    </dgm:pt>
    <dgm:pt modelId="{0CD98382-6480-3147-851C-919042E050BE}" type="pres">
      <dgm:prSet presAssocID="{6C7EE8F0-5450-804A-88B8-D8A7DCFF061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38F0F2-8B2A-2E4B-8306-2DFC68A1585D}" type="pres">
      <dgm:prSet presAssocID="{9D62236A-DA6C-7549-9B59-0A9C83E11E95}" presName="centerShape" presStyleLbl="node0" presStyleIdx="0" presStyleCnt="1"/>
      <dgm:spPr/>
    </dgm:pt>
    <dgm:pt modelId="{40FEF7B8-7ABC-C745-9316-F51F88912045}" type="pres">
      <dgm:prSet presAssocID="{0926E3CA-6F6A-434A-AD3F-812DC96D2C63}" presName="node" presStyleLbl="node1" presStyleIdx="0" presStyleCnt="4">
        <dgm:presLayoutVars>
          <dgm:bulletEnabled val="1"/>
        </dgm:presLayoutVars>
      </dgm:prSet>
      <dgm:spPr/>
    </dgm:pt>
    <dgm:pt modelId="{A0D6C3A0-B15D-3345-B3BF-F6155B42DA37}" type="pres">
      <dgm:prSet presAssocID="{0926E3CA-6F6A-434A-AD3F-812DC96D2C63}" presName="dummy" presStyleCnt="0"/>
      <dgm:spPr/>
    </dgm:pt>
    <dgm:pt modelId="{18AFFB82-686E-CF44-A3DD-0D0CEAF1E4CB}" type="pres">
      <dgm:prSet presAssocID="{C3EFC618-5364-DC4F-B3BF-A8BD382F9BC0}" presName="sibTrans" presStyleLbl="sibTrans2D1" presStyleIdx="0" presStyleCnt="4"/>
      <dgm:spPr/>
    </dgm:pt>
    <dgm:pt modelId="{A243FE8E-280E-2C4C-A1A3-46A8E8307B5B}" type="pres">
      <dgm:prSet presAssocID="{11C5D733-4165-D04B-BC21-6C0139CEAB9E}" presName="node" presStyleLbl="node1" presStyleIdx="1" presStyleCnt="4">
        <dgm:presLayoutVars>
          <dgm:bulletEnabled val="1"/>
        </dgm:presLayoutVars>
      </dgm:prSet>
      <dgm:spPr/>
    </dgm:pt>
    <dgm:pt modelId="{BFEA40AE-7043-2042-AA30-DB072C3BD60A}" type="pres">
      <dgm:prSet presAssocID="{11C5D733-4165-D04B-BC21-6C0139CEAB9E}" presName="dummy" presStyleCnt="0"/>
      <dgm:spPr/>
    </dgm:pt>
    <dgm:pt modelId="{833C61F0-E044-6A4C-828A-0418CB89F5F8}" type="pres">
      <dgm:prSet presAssocID="{A83696FA-A8CB-234F-8694-D89908A240E1}" presName="sibTrans" presStyleLbl="sibTrans2D1" presStyleIdx="1" presStyleCnt="4"/>
      <dgm:spPr/>
    </dgm:pt>
    <dgm:pt modelId="{9DD92182-74F3-AB4C-AF83-BECAFD527705}" type="pres">
      <dgm:prSet presAssocID="{AFDDEC2C-BA3D-454A-8945-11D6EF7CA97E}" presName="node" presStyleLbl="node1" presStyleIdx="2" presStyleCnt="4">
        <dgm:presLayoutVars>
          <dgm:bulletEnabled val="1"/>
        </dgm:presLayoutVars>
      </dgm:prSet>
      <dgm:spPr/>
    </dgm:pt>
    <dgm:pt modelId="{2921ACAF-2448-D74C-ABBB-02E9B07FAA11}" type="pres">
      <dgm:prSet presAssocID="{AFDDEC2C-BA3D-454A-8945-11D6EF7CA97E}" presName="dummy" presStyleCnt="0"/>
      <dgm:spPr/>
    </dgm:pt>
    <dgm:pt modelId="{69B5B483-4CB3-E444-868D-AEEC02DC8798}" type="pres">
      <dgm:prSet presAssocID="{AAF9F857-852E-A445-9ED6-A12B75A513CE}" presName="sibTrans" presStyleLbl="sibTrans2D1" presStyleIdx="2" presStyleCnt="4"/>
      <dgm:spPr/>
    </dgm:pt>
    <dgm:pt modelId="{99D84A5B-08EE-2C4E-B130-D08E8AC52E57}" type="pres">
      <dgm:prSet presAssocID="{77DD6D99-5A9C-514B-A5D7-B7D95F3A1BD3}" presName="node" presStyleLbl="node1" presStyleIdx="3" presStyleCnt="4">
        <dgm:presLayoutVars>
          <dgm:bulletEnabled val="1"/>
        </dgm:presLayoutVars>
      </dgm:prSet>
      <dgm:spPr/>
    </dgm:pt>
    <dgm:pt modelId="{6D88173E-1D41-3B42-BFF9-43548C323C00}" type="pres">
      <dgm:prSet presAssocID="{77DD6D99-5A9C-514B-A5D7-B7D95F3A1BD3}" presName="dummy" presStyleCnt="0"/>
      <dgm:spPr/>
    </dgm:pt>
    <dgm:pt modelId="{8549CE62-2010-BF41-941D-30EF61DE2123}" type="pres">
      <dgm:prSet presAssocID="{BDE67715-574E-A641-9EAA-F2AAB08D0051}" presName="sibTrans" presStyleLbl="sibTrans2D1" presStyleIdx="3" presStyleCnt="4"/>
      <dgm:spPr/>
    </dgm:pt>
  </dgm:ptLst>
  <dgm:cxnLst>
    <dgm:cxn modelId="{BDB20B1A-278F-8644-B948-018B5B4FB136}" type="presOf" srcId="{AAF9F857-852E-A445-9ED6-A12B75A513CE}" destId="{69B5B483-4CB3-E444-868D-AEEC02DC8798}" srcOrd="0" destOrd="0" presId="urn:microsoft.com/office/officeart/2005/8/layout/radial6"/>
    <dgm:cxn modelId="{D2BA3023-6121-0348-BF81-FCC24E534C0F}" type="presOf" srcId="{BDE67715-574E-A641-9EAA-F2AAB08D0051}" destId="{8549CE62-2010-BF41-941D-30EF61DE2123}" srcOrd="0" destOrd="0" presId="urn:microsoft.com/office/officeart/2005/8/layout/radial6"/>
    <dgm:cxn modelId="{192E862C-6FA4-D64A-A5E3-910616014BA9}" type="presOf" srcId="{77DD6D99-5A9C-514B-A5D7-B7D95F3A1BD3}" destId="{99D84A5B-08EE-2C4E-B130-D08E8AC52E57}" srcOrd="0" destOrd="0" presId="urn:microsoft.com/office/officeart/2005/8/layout/radial6"/>
    <dgm:cxn modelId="{B173ED2C-9A97-4548-8F33-D6E7851D2807}" srcId="{9D62236A-DA6C-7549-9B59-0A9C83E11E95}" destId="{77DD6D99-5A9C-514B-A5D7-B7D95F3A1BD3}" srcOrd="3" destOrd="0" parTransId="{954D9727-1EC2-0B4C-A414-B4D94041E72E}" sibTransId="{BDE67715-574E-A641-9EAA-F2AAB08D0051}"/>
    <dgm:cxn modelId="{FACD2635-0D8C-EF42-BEDD-2EB610C69337}" srcId="{9D62236A-DA6C-7549-9B59-0A9C83E11E95}" destId="{0926E3CA-6F6A-434A-AD3F-812DC96D2C63}" srcOrd="0" destOrd="0" parTransId="{EDA15988-4DDA-A64F-89A2-1266473D9316}" sibTransId="{C3EFC618-5364-DC4F-B3BF-A8BD382F9BC0}"/>
    <dgm:cxn modelId="{50DED641-F8AA-BB41-919B-5BCFD4653B0D}" type="presOf" srcId="{11C5D733-4165-D04B-BC21-6C0139CEAB9E}" destId="{A243FE8E-280E-2C4C-A1A3-46A8E8307B5B}" srcOrd="0" destOrd="0" presId="urn:microsoft.com/office/officeart/2005/8/layout/radial6"/>
    <dgm:cxn modelId="{3C350157-A049-EB40-A78D-85B2C3812170}" type="presOf" srcId="{A83696FA-A8CB-234F-8694-D89908A240E1}" destId="{833C61F0-E044-6A4C-828A-0418CB89F5F8}" srcOrd="0" destOrd="0" presId="urn:microsoft.com/office/officeart/2005/8/layout/radial6"/>
    <dgm:cxn modelId="{ADE95362-EF70-A54A-A217-13DB65B96120}" type="presOf" srcId="{9D62236A-DA6C-7549-9B59-0A9C83E11E95}" destId="{C238F0F2-8B2A-2E4B-8306-2DFC68A1585D}" srcOrd="0" destOrd="0" presId="urn:microsoft.com/office/officeart/2005/8/layout/radial6"/>
    <dgm:cxn modelId="{5DCC0E7E-05E6-D341-A183-A6E213F15536}" type="presOf" srcId="{0926E3CA-6F6A-434A-AD3F-812DC96D2C63}" destId="{40FEF7B8-7ABC-C745-9316-F51F88912045}" srcOrd="0" destOrd="0" presId="urn:microsoft.com/office/officeart/2005/8/layout/radial6"/>
    <dgm:cxn modelId="{BF0A9786-AFA7-6040-95E3-53ADED5D1040}" type="presOf" srcId="{AFDDEC2C-BA3D-454A-8945-11D6EF7CA97E}" destId="{9DD92182-74F3-AB4C-AF83-BECAFD527705}" srcOrd="0" destOrd="0" presId="urn:microsoft.com/office/officeart/2005/8/layout/radial6"/>
    <dgm:cxn modelId="{9F946CB8-1EED-4C4F-B060-DEA8C39C6A48}" srcId="{9D62236A-DA6C-7549-9B59-0A9C83E11E95}" destId="{AFDDEC2C-BA3D-454A-8945-11D6EF7CA97E}" srcOrd="2" destOrd="0" parTransId="{2EE6F788-6556-4C45-9C1E-AA1714C58A4E}" sibTransId="{AAF9F857-852E-A445-9ED6-A12B75A513CE}"/>
    <dgm:cxn modelId="{C4F371BD-A418-234C-9625-F4A7BE84F4C1}" srcId="{6C7EE8F0-5450-804A-88B8-D8A7DCFF0615}" destId="{9D62236A-DA6C-7549-9B59-0A9C83E11E95}" srcOrd="0" destOrd="0" parTransId="{4D34257C-EBE4-574F-832A-660E673AC9B5}" sibTransId="{53FE8996-65CB-044F-92F1-514C442A7D03}"/>
    <dgm:cxn modelId="{5EB7FDBE-A40B-3544-A236-EBFA4058E41A}" type="presOf" srcId="{6C7EE8F0-5450-804A-88B8-D8A7DCFF0615}" destId="{0CD98382-6480-3147-851C-919042E050BE}" srcOrd="0" destOrd="0" presId="urn:microsoft.com/office/officeart/2005/8/layout/radial6"/>
    <dgm:cxn modelId="{359F29DD-6350-0840-90A1-D332BD9D9665}" type="presOf" srcId="{C3EFC618-5364-DC4F-B3BF-A8BD382F9BC0}" destId="{18AFFB82-686E-CF44-A3DD-0D0CEAF1E4CB}" srcOrd="0" destOrd="0" presId="urn:microsoft.com/office/officeart/2005/8/layout/radial6"/>
    <dgm:cxn modelId="{FA2243F5-D284-0B44-9068-BAE50456ED98}" srcId="{9D62236A-DA6C-7549-9B59-0A9C83E11E95}" destId="{11C5D733-4165-D04B-BC21-6C0139CEAB9E}" srcOrd="1" destOrd="0" parTransId="{7D56A140-8313-044B-96AE-68E66D4F5310}" sibTransId="{A83696FA-A8CB-234F-8694-D89908A240E1}"/>
    <dgm:cxn modelId="{2DB2A00E-6BA8-3743-9F53-CF94EFD8EE66}" type="presParOf" srcId="{0CD98382-6480-3147-851C-919042E050BE}" destId="{C238F0F2-8B2A-2E4B-8306-2DFC68A1585D}" srcOrd="0" destOrd="0" presId="urn:microsoft.com/office/officeart/2005/8/layout/radial6"/>
    <dgm:cxn modelId="{3033E041-4FFC-EE4A-896B-9B08E9512D3C}" type="presParOf" srcId="{0CD98382-6480-3147-851C-919042E050BE}" destId="{40FEF7B8-7ABC-C745-9316-F51F88912045}" srcOrd="1" destOrd="0" presId="urn:microsoft.com/office/officeart/2005/8/layout/radial6"/>
    <dgm:cxn modelId="{AA18A787-BC3A-F540-847D-72A73F417D0D}" type="presParOf" srcId="{0CD98382-6480-3147-851C-919042E050BE}" destId="{A0D6C3A0-B15D-3345-B3BF-F6155B42DA37}" srcOrd="2" destOrd="0" presId="urn:microsoft.com/office/officeart/2005/8/layout/radial6"/>
    <dgm:cxn modelId="{96595FFE-1462-A142-A9E4-A80C41033FA1}" type="presParOf" srcId="{0CD98382-6480-3147-851C-919042E050BE}" destId="{18AFFB82-686E-CF44-A3DD-0D0CEAF1E4CB}" srcOrd="3" destOrd="0" presId="urn:microsoft.com/office/officeart/2005/8/layout/radial6"/>
    <dgm:cxn modelId="{6A30BAD6-90F6-E64C-ACF2-500018DBAA3A}" type="presParOf" srcId="{0CD98382-6480-3147-851C-919042E050BE}" destId="{A243FE8E-280E-2C4C-A1A3-46A8E8307B5B}" srcOrd="4" destOrd="0" presId="urn:microsoft.com/office/officeart/2005/8/layout/radial6"/>
    <dgm:cxn modelId="{264C2D59-817E-5E49-AF43-E738B3704DFE}" type="presParOf" srcId="{0CD98382-6480-3147-851C-919042E050BE}" destId="{BFEA40AE-7043-2042-AA30-DB072C3BD60A}" srcOrd="5" destOrd="0" presId="urn:microsoft.com/office/officeart/2005/8/layout/radial6"/>
    <dgm:cxn modelId="{06B8B3D2-257C-1440-815B-D3E7E71CD4C5}" type="presParOf" srcId="{0CD98382-6480-3147-851C-919042E050BE}" destId="{833C61F0-E044-6A4C-828A-0418CB89F5F8}" srcOrd="6" destOrd="0" presId="urn:microsoft.com/office/officeart/2005/8/layout/radial6"/>
    <dgm:cxn modelId="{EB15D158-62C3-2043-A564-FD0377B13E80}" type="presParOf" srcId="{0CD98382-6480-3147-851C-919042E050BE}" destId="{9DD92182-74F3-AB4C-AF83-BECAFD527705}" srcOrd="7" destOrd="0" presId="urn:microsoft.com/office/officeart/2005/8/layout/radial6"/>
    <dgm:cxn modelId="{D0EA9042-13F2-504B-B5A8-0F2B14B31DC3}" type="presParOf" srcId="{0CD98382-6480-3147-851C-919042E050BE}" destId="{2921ACAF-2448-D74C-ABBB-02E9B07FAA11}" srcOrd="8" destOrd="0" presId="urn:microsoft.com/office/officeart/2005/8/layout/radial6"/>
    <dgm:cxn modelId="{34E7FEA3-E67F-674B-93FB-C12CBD04C8D2}" type="presParOf" srcId="{0CD98382-6480-3147-851C-919042E050BE}" destId="{69B5B483-4CB3-E444-868D-AEEC02DC8798}" srcOrd="9" destOrd="0" presId="urn:microsoft.com/office/officeart/2005/8/layout/radial6"/>
    <dgm:cxn modelId="{5FABE27B-0C00-E448-BE7F-5FF9D43E897E}" type="presParOf" srcId="{0CD98382-6480-3147-851C-919042E050BE}" destId="{99D84A5B-08EE-2C4E-B130-D08E8AC52E57}" srcOrd="10" destOrd="0" presId="urn:microsoft.com/office/officeart/2005/8/layout/radial6"/>
    <dgm:cxn modelId="{46AFBFC1-2FEE-D347-BB9E-4FD670FD024C}" type="presParOf" srcId="{0CD98382-6480-3147-851C-919042E050BE}" destId="{6D88173E-1D41-3B42-BFF9-43548C323C00}" srcOrd="11" destOrd="0" presId="urn:microsoft.com/office/officeart/2005/8/layout/radial6"/>
    <dgm:cxn modelId="{801EFEA0-A17E-F547-B516-91A58E6124BD}" type="presParOf" srcId="{0CD98382-6480-3147-851C-919042E050BE}" destId="{8549CE62-2010-BF41-941D-30EF61DE212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9CE62-2010-BF41-941D-30EF61DE2123}">
      <dsp:nvSpPr>
        <dsp:cNvPr id="0" name=""/>
        <dsp:cNvSpPr/>
      </dsp:nvSpPr>
      <dsp:spPr>
        <a:xfrm>
          <a:off x="917319" y="502188"/>
          <a:ext cx="3346961" cy="3346961"/>
        </a:xfrm>
        <a:prstGeom prst="blockArc">
          <a:avLst>
            <a:gd name="adj1" fmla="val 10800000"/>
            <a:gd name="adj2" fmla="val 162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5B483-4CB3-E444-868D-AEEC02DC8798}">
      <dsp:nvSpPr>
        <dsp:cNvPr id="0" name=""/>
        <dsp:cNvSpPr/>
      </dsp:nvSpPr>
      <dsp:spPr>
        <a:xfrm>
          <a:off x="917319" y="502188"/>
          <a:ext cx="3346961" cy="3346961"/>
        </a:xfrm>
        <a:prstGeom prst="blockArc">
          <a:avLst>
            <a:gd name="adj1" fmla="val 5400000"/>
            <a:gd name="adj2" fmla="val 108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C61F0-E044-6A4C-828A-0418CB89F5F8}">
      <dsp:nvSpPr>
        <dsp:cNvPr id="0" name=""/>
        <dsp:cNvSpPr/>
      </dsp:nvSpPr>
      <dsp:spPr>
        <a:xfrm>
          <a:off x="917319" y="502188"/>
          <a:ext cx="3346961" cy="3346961"/>
        </a:xfrm>
        <a:prstGeom prst="blockArc">
          <a:avLst>
            <a:gd name="adj1" fmla="val 0"/>
            <a:gd name="adj2" fmla="val 540000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FFB82-686E-CF44-A3DD-0D0CEAF1E4CB}">
      <dsp:nvSpPr>
        <dsp:cNvPr id="0" name=""/>
        <dsp:cNvSpPr/>
      </dsp:nvSpPr>
      <dsp:spPr>
        <a:xfrm>
          <a:off x="917319" y="502188"/>
          <a:ext cx="3346961" cy="3346961"/>
        </a:xfrm>
        <a:prstGeom prst="blockArc">
          <a:avLst>
            <a:gd name="adj1" fmla="val 16200000"/>
            <a:gd name="adj2" fmla="val 0"/>
            <a:gd name="adj3" fmla="val 464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F0F2-8B2A-2E4B-8306-2DFC68A1585D}">
      <dsp:nvSpPr>
        <dsp:cNvPr id="0" name=""/>
        <dsp:cNvSpPr/>
      </dsp:nvSpPr>
      <dsp:spPr>
        <a:xfrm>
          <a:off x="1820391" y="1405260"/>
          <a:ext cx="1540817" cy="15408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Issues</a:t>
          </a:r>
        </a:p>
      </dsp:txBody>
      <dsp:txXfrm>
        <a:off x="2046038" y="1630907"/>
        <a:ext cx="1089523" cy="1089523"/>
      </dsp:txXfrm>
    </dsp:sp>
    <dsp:sp modelId="{40FEF7B8-7ABC-C745-9316-F51F88912045}">
      <dsp:nvSpPr>
        <dsp:cNvPr id="0" name=""/>
        <dsp:cNvSpPr/>
      </dsp:nvSpPr>
      <dsp:spPr>
        <a:xfrm>
          <a:off x="2051513" y="1730"/>
          <a:ext cx="1078572" cy="10785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1.  </a:t>
          </a:r>
        </a:p>
      </dsp:txBody>
      <dsp:txXfrm>
        <a:off x="2209466" y="159683"/>
        <a:ext cx="762666" cy="762666"/>
      </dsp:txXfrm>
    </dsp:sp>
    <dsp:sp modelId="{A243FE8E-280E-2C4C-A1A3-46A8E8307B5B}">
      <dsp:nvSpPr>
        <dsp:cNvPr id="0" name=""/>
        <dsp:cNvSpPr/>
      </dsp:nvSpPr>
      <dsp:spPr>
        <a:xfrm>
          <a:off x="3686165" y="1636382"/>
          <a:ext cx="1078572" cy="10785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2.  </a:t>
          </a:r>
        </a:p>
      </dsp:txBody>
      <dsp:txXfrm>
        <a:off x="3844118" y="1794335"/>
        <a:ext cx="762666" cy="762666"/>
      </dsp:txXfrm>
    </dsp:sp>
    <dsp:sp modelId="{9DD92182-74F3-AB4C-AF83-BECAFD527705}">
      <dsp:nvSpPr>
        <dsp:cNvPr id="0" name=""/>
        <dsp:cNvSpPr/>
      </dsp:nvSpPr>
      <dsp:spPr>
        <a:xfrm>
          <a:off x="2051513" y="3271034"/>
          <a:ext cx="1078572" cy="10785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3.  </a:t>
          </a:r>
        </a:p>
      </dsp:txBody>
      <dsp:txXfrm>
        <a:off x="2209466" y="3428987"/>
        <a:ext cx="762666" cy="762666"/>
      </dsp:txXfrm>
    </dsp:sp>
    <dsp:sp modelId="{99D84A5B-08EE-2C4E-B130-D08E8AC52E57}">
      <dsp:nvSpPr>
        <dsp:cNvPr id="0" name=""/>
        <dsp:cNvSpPr/>
      </dsp:nvSpPr>
      <dsp:spPr>
        <a:xfrm>
          <a:off x="416861" y="1636382"/>
          <a:ext cx="1078572" cy="10785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4.  </a:t>
          </a:r>
        </a:p>
      </dsp:txBody>
      <dsp:txXfrm>
        <a:off x="574814" y="1794335"/>
        <a:ext cx="762666" cy="762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02ECF-C934-7247-8D38-037DCD947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CB171-AC1C-8E41-8E1A-58D094769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9A203-ADFA-3341-A484-EFF12C7E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25138-00E1-C341-96C0-9D46EDBB4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7E5F-2269-5F4F-A067-32795532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0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EE48-72D8-FA42-ADAF-644A4C2E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16F788-A0EF-764D-9BFD-8CF5B4F31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470E9-70DD-1547-92A0-DC09F771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BC26-7C19-8D47-B4C7-CF1D7D6F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323A-FE77-3C4B-8ED1-44D579CD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9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9F459-F375-D342-8333-AC5ACEDB2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78117-D23F-6D4D-AF3D-521A94034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870A4-F5EA-DC43-949F-A16DFEB84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6AB7F-956F-EA46-BB1D-C1C1804D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DFA05-B10B-7A44-A1B0-16AE2329F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58DF-5690-0B41-8497-C0DD9F83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F3E09-A75C-D344-8397-4D3D82E2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15069-CB05-4143-AF4C-5776FE6B0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6E6CD-FF92-494B-B719-C44B54F4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E13AB-E589-2247-AB5D-0E8E121E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3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B580D-B1B4-5B4A-8182-BC4CC640D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5ED46-F24C-7242-92AB-A0228FCF2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0E94A-6B15-704D-BBC2-77F65C43D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24F81-0A3C-AD44-ADBE-1A48DB4AE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5F5E1-4358-D545-A6D2-7C19F2B7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C26B7-F7C0-954F-B04A-57103EC3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9909D-DDA2-0A40-BACC-62FB024B9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E3EB7-0D8A-9E47-8B38-255916B7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E837B-218E-904B-9CFE-E88A3243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B3A72-86CD-334F-9E43-3F05B707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C9998-D6C8-8848-9DE7-19B37233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2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DB5EF-68BD-2541-8D36-6E7C003D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7718F-F37E-0441-9FD1-05704CA13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5D2AD-270C-5D42-83C5-13643F961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70F2A-ABAC-D449-8975-5C36EE420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6B90C-1D12-DE40-9629-2A891A193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38500-DEAA-504A-A84E-67EB09D4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053E5-6AEB-EF4A-9973-50260B37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5AC61-91E3-854A-BA3A-C71708A2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67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9E2ED-F10D-E64F-89CD-0CDC5C40B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D2087-E11F-2142-8F8D-4B6000EF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5C307-7A5C-9247-8588-5E6C4C54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FCB72-1D1D-164E-A451-17C3123E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83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84029-069D-4E44-9046-819A4AA8D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0CB51D-55C3-9A4E-B17B-DA64684C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8017D-1E11-B54E-923D-0B14B2EC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5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21EC-A93E-F547-B8F7-49DB87B2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710BB-E52C-6E4C-A920-E3FEEB536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7699B-2843-D547-AE4F-6740D6BC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9EC92-E8AE-EE46-9D66-710D3EBC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DDFB9-3A4F-B641-941F-312CD5B2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79CA5-20EB-0D40-A398-BC9F9B7B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8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595A7-9DB3-9046-9F54-2FA23AFA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A07335-CF1A-7444-8198-8A60F8B11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EF098-14BF-A940-91EA-1B08346C0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7AACF-6462-6644-AE76-022FA851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EA23A-1DE4-6B4A-B2A6-48639A2E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AD6631-BAD1-9243-8AED-1A73CA46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782674-24DA-2E42-9C8D-20A4B3164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9670B-1F7F-344A-89EF-8D7B826FC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F8685-ACF5-B345-B460-4BDC0C9E6E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C9FD-7E20-C147-BAC7-0AB37A922BBF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B3EE8-F22A-DB4B-BCE0-1C5D64011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A8F6E-954D-024D-93A2-A186DC1A5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B93E-6F8F-0540-ACBA-FF734BED6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93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anygator.com/search/tesc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herald.com/manchester-united-beat-leicester-on-rashfords-day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herald.com/englands-rashford-back-to-his-best-after-tough-period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herald.com/rashford-planned-to-rush-back-after-injury-for-euro-2020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-nc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E6D9-EE1C-224A-A2BF-79CF2FA3B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Writing Poetry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F58F2-D442-B44E-8114-E3245B0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/>
              <a:t>BGE Creative Writing </a:t>
            </a:r>
          </a:p>
          <a:p>
            <a:pPr algn="l"/>
            <a:r>
              <a:rPr lang="en-GB" sz="2000" dirty="0"/>
              <a:t>Level Three and Four</a:t>
            </a: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person in a red shirt&#10;&#10;Description automatically generated with medium confidence">
            <a:extLst>
              <a:ext uri="{FF2B5EF4-FFF2-40B4-BE49-F238E27FC236}">
                <a16:creationId xmlns:a16="http://schemas.microsoft.com/office/drawing/2014/main" id="{771A9D03-EB9A-3F4E-B308-FFE01691C1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067" r="8068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FB4AE1-6229-944D-A59A-27BEEA0425E9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uk.anygator.com/search/tes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5A0B9-14A7-FB40-9C4B-A2A7650B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92786-65FD-3242-AB1E-1E118638C6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Your poems should </a:t>
            </a:r>
          </a:p>
          <a:p>
            <a:pPr marL="514350" indent="-51435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Explore a </a:t>
            </a:r>
            <a:r>
              <a:rPr lang="en-GB" b="1" dirty="0">
                <a:latin typeface="Century Gothic" panose="020B0502020202020204" pitchFamily="34" charset="0"/>
              </a:rPr>
              <a:t>theme</a:t>
            </a:r>
            <a:r>
              <a:rPr lang="en-GB" dirty="0">
                <a:latin typeface="Century Gothic" panose="020B0502020202020204" pitchFamily="34" charset="0"/>
              </a:rPr>
              <a:t>/</a:t>
            </a:r>
            <a:r>
              <a:rPr lang="en-GB" b="1" dirty="0">
                <a:latin typeface="Century Gothic" panose="020B0502020202020204" pitchFamily="34" charset="0"/>
              </a:rPr>
              <a:t>idea</a:t>
            </a:r>
            <a:r>
              <a:rPr lang="en-GB" dirty="0">
                <a:latin typeface="Century Gothic" panose="020B0502020202020204" pitchFamily="34" charset="0"/>
              </a:rPr>
              <a:t> (ie. Rashford’s </a:t>
            </a:r>
            <a:r>
              <a:rPr lang="en-GB" b="1" i="1" dirty="0">
                <a:latin typeface="Century Gothic" panose="020B0502020202020204" pitchFamily="34" charset="0"/>
              </a:rPr>
              <a:t>charitable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b="1" i="1" dirty="0">
                <a:latin typeface="Century Gothic" panose="020B0502020202020204" pitchFamily="34" charset="0"/>
              </a:rPr>
              <a:t>nature</a:t>
            </a:r>
            <a:r>
              <a:rPr lang="en-GB" dirty="0">
                <a:latin typeface="Century Gothic" panose="020B0502020202020204" pitchFamily="34" charset="0"/>
              </a:rPr>
              <a:t> or the theme of </a:t>
            </a:r>
            <a:r>
              <a:rPr lang="en-GB" b="1" i="1" dirty="0">
                <a:latin typeface="Century Gothic" panose="020B0502020202020204" pitchFamily="34" charset="0"/>
              </a:rPr>
              <a:t>activism</a:t>
            </a:r>
            <a:r>
              <a:rPr lang="en-GB" dirty="0">
                <a:latin typeface="Century Gothic" panose="020B0502020202020204" pitchFamily="34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Convey his </a:t>
            </a:r>
            <a:r>
              <a:rPr lang="en-GB" b="1" dirty="0">
                <a:latin typeface="Century Gothic" panose="020B0502020202020204" pitchFamily="34" charset="0"/>
              </a:rPr>
              <a:t>voice</a:t>
            </a:r>
            <a:r>
              <a:rPr lang="en-GB" dirty="0">
                <a:latin typeface="Century Gothic" panose="020B0502020202020204" pitchFamily="34" charset="0"/>
              </a:rPr>
              <a:t> (written from his point of view)</a:t>
            </a:r>
          </a:p>
          <a:p>
            <a:pPr marL="514350" indent="-514350">
              <a:buAutoNum type="arabicPeriod"/>
            </a:pPr>
            <a:r>
              <a:rPr lang="en-GB" dirty="0">
                <a:latin typeface="Century Gothic" panose="020B0502020202020204" pitchFamily="34" charset="0"/>
              </a:rPr>
              <a:t>Use </a:t>
            </a:r>
            <a:r>
              <a:rPr lang="en-GB" b="1" dirty="0">
                <a:latin typeface="Century Gothic" panose="020B0502020202020204" pitchFamily="34" charset="0"/>
              </a:rPr>
              <a:t>phrases</a:t>
            </a:r>
            <a:r>
              <a:rPr lang="en-GB" dirty="0">
                <a:latin typeface="Century Gothic" panose="020B0502020202020204" pitchFamily="34" charset="0"/>
              </a:rPr>
              <a:t> from the article</a:t>
            </a:r>
          </a:p>
          <a:p>
            <a:pPr marL="514350" indent="-514350">
              <a:buAutoNum type="arabicPeriod"/>
            </a:pPr>
            <a:r>
              <a:rPr lang="en-GB" b="1" dirty="0">
                <a:latin typeface="Century Gothic" panose="020B0502020202020204" pitchFamily="34" charset="0"/>
              </a:rPr>
              <a:t>Imagery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b="1" dirty="0">
                <a:latin typeface="Century Gothic" panose="020B0502020202020204" pitchFamily="34" charset="0"/>
              </a:rPr>
              <a:t>word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b="1" dirty="0">
                <a:latin typeface="Century Gothic" panose="020B0502020202020204" pitchFamily="34" charset="0"/>
              </a:rPr>
              <a:t>choice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b="1" dirty="0">
                <a:latin typeface="Century Gothic" panose="020B0502020202020204" pitchFamily="34" charset="0"/>
              </a:rPr>
              <a:t>alliteration</a:t>
            </a:r>
            <a:r>
              <a:rPr lang="en-GB" dirty="0">
                <a:latin typeface="Century Gothic" panose="020B0502020202020204" pitchFamily="34" charset="0"/>
              </a:rPr>
              <a:t>, </a:t>
            </a:r>
            <a:r>
              <a:rPr lang="en-GB" b="1" dirty="0">
                <a:latin typeface="Century Gothic" panose="020B0502020202020204" pitchFamily="34" charset="0"/>
              </a:rPr>
              <a:t>assonance</a:t>
            </a:r>
            <a:r>
              <a:rPr lang="en-GB" dirty="0">
                <a:latin typeface="Century Gothic" panose="020B0502020202020204" pitchFamily="34" charset="0"/>
              </a:rPr>
              <a:t> used to good effect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8B4C5-71E7-5C4D-94B2-C1011C79B5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6" name="Picture 5" descr="A picture containing person, athletic game, sport, crowd&#10;&#10;Description automatically generated">
            <a:extLst>
              <a:ext uri="{FF2B5EF4-FFF2-40B4-BE49-F238E27FC236}">
                <a16:creationId xmlns:a16="http://schemas.microsoft.com/office/drawing/2014/main" id="{5C44C63E-3A49-A94C-A404-3530648B0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86208" y="1995303"/>
            <a:ext cx="4153584" cy="37811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1EF206-36B1-F344-ABBB-F4634D59DE5C}"/>
              </a:ext>
            </a:extLst>
          </p:cNvPr>
          <p:cNvSpPr txBox="1"/>
          <p:nvPr/>
        </p:nvSpPr>
        <p:spPr>
          <a:xfrm>
            <a:off x="7100570" y="5946131"/>
            <a:ext cx="3111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www.britishherald.com/manchester-united-beat-leicester-on-rashfords-day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354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86C2-AB84-DA40-ADF8-8AE97755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6108E-160E-1849-8D6E-3EF849364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1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9440-504A-8A4A-88D3-A579916D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Context: Creative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D367D-F0D4-4D4A-B9E0-D7DF0652ED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Learning Intentions</a:t>
            </a:r>
          </a:p>
          <a:p>
            <a:pPr marL="0" indent="0">
              <a:buNone/>
            </a:pPr>
            <a:r>
              <a:rPr lang="en-GB" dirty="0"/>
              <a:t>I am learning to</a:t>
            </a:r>
          </a:p>
          <a:p>
            <a:r>
              <a:rPr lang="en-GB" dirty="0"/>
              <a:t>use the conventions of a chosen genre successfully</a:t>
            </a:r>
          </a:p>
          <a:p>
            <a:r>
              <a:rPr lang="en-GB" dirty="0"/>
              <a:t>create an appropriate mood or atmosphere</a:t>
            </a:r>
          </a:p>
          <a:p>
            <a:r>
              <a:rPr lang="en-GB" dirty="0"/>
              <a:t>create convincing speaking voice ENG 4-31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9D7CB-044D-3445-87B5-E689FC7543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Task</a:t>
            </a:r>
          </a:p>
          <a:p>
            <a:pPr marL="0" indent="0">
              <a:buNone/>
            </a:pPr>
            <a:r>
              <a:rPr lang="en-GB" dirty="0"/>
              <a:t>Taking inspiration from a celebrity interview, work collaboratively to write a 20-line poem.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Success Criteria</a:t>
            </a:r>
          </a:p>
          <a:p>
            <a:pPr marL="514350" indent="-514350">
              <a:buAutoNum type="arabicPeriod"/>
            </a:pPr>
            <a:r>
              <a:rPr lang="en-GB" dirty="0"/>
              <a:t>First person narration</a:t>
            </a:r>
          </a:p>
          <a:p>
            <a:pPr marL="514350" indent="-514350">
              <a:buAutoNum type="arabicPeriod"/>
            </a:pPr>
            <a:r>
              <a:rPr lang="en-GB" dirty="0"/>
              <a:t>Lines from the interview woven through</a:t>
            </a:r>
          </a:p>
          <a:p>
            <a:pPr marL="514350" indent="-514350">
              <a:buAutoNum type="arabicPeriod"/>
            </a:pPr>
            <a:r>
              <a:rPr lang="en-GB" dirty="0"/>
              <a:t>Emotive language used to convey the personality of speaker</a:t>
            </a:r>
          </a:p>
        </p:txBody>
      </p:sp>
    </p:spTree>
    <p:extLst>
      <p:ext uri="{BB962C8B-B14F-4D97-AF65-F5344CB8AC3E}">
        <p14:creationId xmlns:p14="http://schemas.microsoft.com/office/powerpoint/2010/main" val="37367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B98F60-0D6D-044A-B100-25FA2BAD6B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636" r="7885" b="-2"/>
          <a:stretch/>
        </p:blipFill>
        <p:spPr>
          <a:xfrm>
            <a:off x="4117521" y="10"/>
            <a:ext cx="8074479" cy="685799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7B9D83-05D6-954F-A5B7-DC1CB97A6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81" y="197413"/>
            <a:ext cx="5266155" cy="491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The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83701-878B-2846-A40C-CC942991A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1692" y="886256"/>
            <a:ext cx="4895557" cy="552861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Task One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Read through the Nov 2020 </a:t>
            </a:r>
            <a:r>
              <a:rPr lang="en-US" sz="2000" i="1" dirty="0">
                <a:latin typeface="Century Gothic" panose="020B0502020202020204" pitchFamily="34" charset="0"/>
              </a:rPr>
              <a:t>GQ Magazine </a:t>
            </a:r>
            <a:r>
              <a:rPr lang="en-US" sz="2000" dirty="0">
                <a:latin typeface="Century Gothic" panose="020B0502020202020204" pitchFamily="34" charset="0"/>
              </a:rPr>
              <a:t>interview with Marcus Rashford.</a:t>
            </a:r>
          </a:p>
          <a:p>
            <a:pPr marL="0" indent="0">
              <a:buNone/>
            </a:pPr>
            <a:r>
              <a:rPr lang="en-US" sz="2000" b="1" dirty="0">
                <a:latin typeface="Century Gothic" panose="020B0502020202020204" pitchFamily="34" charset="0"/>
              </a:rPr>
              <a:t>Task Two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What is this article about?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What impression do we get of Marcus Rashford from this article?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Does Rashford say anything that interests or surprises you? If so, what and why?</a:t>
            </a:r>
          </a:p>
          <a:p>
            <a:pPr marL="342900" indent="-342900"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In this interview people’s reactions to Rashford are described. Find </a:t>
            </a:r>
            <a:r>
              <a:rPr lang="en-US" sz="2000" u="sng" dirty="0">
                <a:latin typeface="Century Gothic" panose="020B0502020202020204" pitchFamily="34" charset="0"/>
              </a:rPr>
              <a:t>three words </a:t>
            </a:r>
            <a:r>
              <a:rPr lang="en-US" sz="2000" dirty="0">
                <a:latin typeface="Century Gothic" panose="020B0502020202020204" pitchFamily="34" charset="0"/>
              </a:rPr>
              <a:t>that describe others’ reactions to the footballer and explain what each word reveals about the player.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86531B-E81B-4344-A4D5-0D95E8384E99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www.britishherald.com/englands-rashford-back-to-his-best-after-tough-period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4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3321-CE9D-EC4E-AA5B-681ED20F00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Thinking About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19A78-2FDF-2040-9667-28C490B78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Re-read this article. What are the big </a:t>
            </a:r>
            <a:r>
              <a:rPr lang="en-GB" b="1" dirty="0">
                <a:latin typeface="Century Gothic" panose="020B0502020202020204" pitchFamily="34" charset="0"/>
              </a:rPr>
              <a:t>issues</a:t>
            </a:r>
            <a:r>
              <a:rPr lang="en-GB" dirty="0">
                <a:latin typeface="Century Gothic" panose="020B0502020202020204" pitchFamily="34" charset="0"/>
              </a:rPr>
              <a:t> that the writer of the interview foregrounds? </a:t>
            </a:r>
          </a:p>
          <a:p>
            <a:pPr marL="0" indent="0">
              <a:buNone/>
            </a:pPr>
            <a:r>
              <a:rPr lang="en-GB" dirty="0">
                <a:latin typeface="Century Gothic" panose="020B0502020202020204" pitchFamily="34" charset="0"/>
              </a:rPr>
              <a:t>Discuss with a partner. Mind-map your ideas.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67D83E5-F176-7744-8546-2D399F522D8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683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5AC8A-3C82-3141-AB9A-139437B7D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86" y="367227"/>
            <a:ext cx="5314536" cy="54717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The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8BA5-FE1A-B541-8BB9-9D071AD1C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069145"/>
            <a:ext cx="5314543" cy="5421628"/>
          </a:xfr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Task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Read through the article. Identify </a:t>
            </a:r>
            <a:r>
              <a:rPr lang="en-US" sz="2400" b="1" dirty="0">
                <a:latin typeface="Century Gothic" panose="020B0502020202020204" pitchFamily="34" charset="0"/>
              </a:rPr>
              <a:t>15 great words or phrases </a:t>
            </a:r>
            <a:r>
              <a:rPr lang="en-US" sz="2400" dirty="0">
                <a:latin typeface="Century Gothic" panose="020B0502020202020204" pitchFamily="34" charset="0"/>
              </a:rPr>
              <a:t>that best sum-up the voice/spirit/character of Marcus Rashford. 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Ie. ‘</a:t>
            </a: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extremely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admirable</a:t>
            </a:r>
            <a:r>
              <a:rPr lang="en-US" sz="2400" dirty="0">
                <a:latin typeface="Century Gothic" panose="020B0502020202020204" pitchFamily="34" charset="0"/>
              </a:rPr>
              <a:t>’</a:t>
            </a: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Then</a:t>
            </a:r>
          </a:p>
          <a:p>
            <a:pPr marL="0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Cut out these phrases. Stick them to your paper. Leave space around the word/phrase to write your thoughts/reflections/ideas about it.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6489575-FB5F-C249-9433-8EFBE67033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7212" r="14464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BE9546E-8107-9B4C-AEC6-E2411B9672A6}"/>
              </a:ext>
            </a:extLst>
          </p:cNvPr>
          <p:cNvSpPr txBox="1"/>
          <p:nvPr/>
        </p:nvSpPr>
        <p:spPr>
          <a:xfrm>
            <a:off x="9872134" y="665794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www.britishherald.com/rashford-planned-to-rush-back-after-injury-for-euro-202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7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605933D-5B65-4C3E-A897-1297E1C29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GB" dirty="0"/>
              <a:t>Working into the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5D962C-461E-4CB2-B53C-BC850EF05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5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5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5400" dirty="0">
                <a:solidFill>
                  <a:srgbClr val="FF0000"/>
                </a:solidFill>
                <a:latin typeface="Century Gothic" panose="020B0502020202020204" pitchFamily="34" charset="0"/>
              </a:rPr>
              <a:t>‘The first thing I notice about Marcus Rashford is not the man himself, but his energy’</a:t>
            </a:r>
          </a:p>
          <a:p>
            <a:pPr marL="0" indent="0">
              <a:buNone/>
            </a:pPr>
            <a:endParaRPr lang="en-GB" sz="5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4000" b="1" dirty="0">
                <a:latin typeface="Century Gothic" panose="020B0502020202020204" pitchFamily="34" charset="0"/>
              </a:rPr>
              <a:t>Task</a:t>
            </a:r>
          </a:p>
          <a:p>
            <a:pPr marL="0" indent="0">
              <a:buNone/>
            </a:pPr>
            <a:r>
              <a:rPr lang="en-GB" sz="4000" dirty="0">
                <a:latin typeface="Century Gothic" panose="020B0502020202020204" pitchFamily="34" charset="0"/>
              </a:rPr>
              <a:t>How do you turn this </a:t>
            </a:r>
            <a:r>
              <a:rPr lang="en-GB" sz="4000" b="1" dirty="0">
                <a:latin typeface="Century Gothic" panose="020B0502020202020204" pitchFamily="34" charset="0"/>
              </a:rPr>
              <a:t>quotation</a:t>
            </a:r>
            <a:r>
              <a:rPr lang="en-GB" sz="4000" dirty="0">
                <a:latin typeface="Century Gothic" panose="020B0502020202020204" pitchFamily="34" charset="0"/>
              </a:rPr>
              <a:t> from the article into </a:t>
            </a:r>
            <a:r>
              <a:rPr lang="en-GB" sz="4000" b="1" dirty="0">
                <a:latin typeface="Century Gothic" panose="020B0502020202020204" pitchFamily="34" charset="0"/>
              </a:rPr>
              <a:t>poetry</a:t>
            </a:r>
            <a:r>
              <a:rPr lang="en-GB" sz="4000" dirty="0">
                <a:latin typeface="Century Gothic" panose="020B0502020202020204" pitchFamily="34" charset="0"/>
              </a:rPr>
              <a:t>? Work with a partner to transform these lines into the voice of Marcus Rashford. You have four minutes.</a:t>
            </a: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75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B7C5C-AF4C-441C-AF6E-3924F2D9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into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EFCFC-3813-4495-AA16-3DBAF937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dirty="0">
                <a:latin typeface="Century Gothic" panose="020B0502020202020204" pitchFamily="34" charset="0"/>
              </a:rPr>
              <a:t>‘He’s a combination of grace, humility, modesty’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4E0F96-665D-48AA-A352-5BB4D7215442}"/>
              </a:ext>
            </a:extLst>
          </p:cNvPr>
          <p:cNvSpPr txBox="1"/>
          <p:nvPr/>
        </p:nvSpPr>
        <p:spPr>
          <a:xfrm>
            <a:off x="6096000" y="4515411"/>
            <a:ext cx="5453031" cy="2246769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r>
              <a:rPr lang="en-GB" sz="3500" dirty="0">
                <a:solidFill>
                  <a:srgbClr val="FF0000"/>
                </a:solidFill>
              </a:rPr>
              <a:t>My mum cooked up bowlfuls</a:t>
            </a:r>
          </a:p>
          <a:p>
            <a:r>
              <a:rPr lang="en-GB" sz="3500" dirty="0">
                <a:solidFill>
                  <a:srgbClr val="FF0000"/>
                </a:solidFill>
              </a:rPr>
              <a:t>of humility, </a:t>
            </a:r>
          </a:p>
          <a:p>
            <a:r>
              <a:rPr lang="en-GB" sz="3500" dirty="0">
                <a:solidFill>
                  <a:srgbClr val="FF0000"/>
                </a:solidFill>
              </a:rPr>
              <a:t>Served us plates of</a:t>
            </a:r>
          </a:p>
          <a:p>
            <a:r>
              <a:rPr lang="en-GB" sz="3500" dirty="0">
                <a:solidFill>
                  <a:srgbClr val="FF0000"/>
                </a:solidFill>
              </a:rPr>
              <a:t>grace and modesty.</a:t>
            </a:r>
          </a:p>
        </p:txBody>
      </p:sp>
      <p:sp>
        <p:nvSpPr>
          <p:cNvPr id="21" name="Straight Connector 20">
            <a:extLst>
              <a:ext uri="{FF2B5EF4-FFF2-40B4-BE49-F238E27FC236}">
                <a16:creationId xmlns:a16="http://schemas.microsoft.com/office/drawing/2014/main" id="{55715568-AA2C-4169-8E8E-0E10463AD0F0}"/>
              </a:ext>
            </a:extLst>
          </p:cNvPr>
          <p:cNvSpPr/>
          <p:nvPr/>
        </p:nvSpPr>
        <p:spPr>
          <a:xfrm rot="10800000">
            <a:off x="884160" y="5077080"/>
            <a:ext cx="3291840" cy="0"/>
          </a:xfrm>
          <a:prstGeom prst="line">
            <a:avLst/>
          </a:prstGeom>
          <a:solidFill>
            <a:srgbClr val="FF0000">
              <a:alpha val="5000"/>
            </a:srgbClr>
          </a:solidFill>
          <a:ln w="19051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F822E291-1C78-46BB-9BDC-7FAB2EFF57B1}"/>
              </a:ext>
            </a:extLst>
          </p:cNvPr>
          <p:cNvSpPr/>
          <p:nvPr/>
        </p:nvSpPr>
        <p:spPr>
          <a:xfrm>
            <a:off x="6337080" y="4065120"/>
            <a:ext cx="3291840" cy="0"/>
          </a:xfrm>
          <a:prstGeom prst="line">
            <a:avLst/>
          </a:prstGeom>
          <a:solidFill>
            <a:srgbClr val="FF0000">
              <a:alpha val="5000"/>
            </a:srgbClr>
          </a:solidFill>
          <a:ln w="19051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AA1CA736-EE19-41F7-A9EC-2EC2840B9EAF}"/>
              </a:ext>
            </a:extLst>
          </p:cNvPr>
          <p:cNvSpPr/>
          <p:nvPr/>
        </p:nvSpPr>
        <p:spPr>
          <a:xfrm>
            <a:off x="2621880" y="4041720"/>
            <a:ext cx="2926080" cy="0"/>
          </a:xfrm>
          <a:prstGeom prst="line">
            <a:avLst/>
          </a:prstGeom>
          <a:solidFill>
            <a:srgbClr val="FF0000">
              <a:alpha val="5000"/>
            </a:srgbClr>
          </a:solidFill>
          <a:ln w="19051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rtlCol="0" anchor="ctr" anchorCtr="1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B67B268E-2F71-A844-84F6-E77ED7CD7A87}"/>
              </a:ext>
            </a:extLst>
          </p:cNvPr>
          <p:cNvSpPr/>
          <p:nvPr/>
        </p:nvSpPr>
        <p:spPr>
          <a:xfrm>
            <a:off x="10353822" y="3193366"/>
            <a:ext cx="393895" cy="156151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53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C5D85-11E5-4E12-ACD7-D38C55DF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3456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Extending the Metaphor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8DC9C-C191-4C93-ADED-79F9DC46B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613D3-A114-4661-9781-55E3FD62864E}"/>
              </a:ext>
            </a:extLst>
          </p:cNvPr>
          <p:cNvSpPr txBox="1"/>
          <p:nvPr/>
        </p:nvSpPr>
        <p:spPr>
          <a:xfrm>
            <a:off x="2635614" y="4617691"/>
            <a:ext cx="4421210" cy="784830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r>
              <a:rPr lang="en-GB" sz="4500" dirty="0">
                <a:solidFill>
                  <a:srgbClr val="FF0000"/>
                </a:solidFill>
              </a:rPr>
              <a:t>fun meal to make.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952803-C42E-4D53-ACED-87344BC23DD0}"/>
              </a:ext>
            </a:extLst>
          </p:cNvPr>
          <p:cNvSpPr txBox="1"/>
          <p:nvPr/>
        </p:nvSpPr>
        <p:spPr>
          <a:xfrm>
            <a:off x="2251109" y="3832861"/>
            <a:ext cx="6519542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</a:rPr>
              <a:t>It's actually been quite 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408A28-05C9-4A3F-8D76-26028C902C0F}"/>
              </a:ext>
            </a:extLst>
          </p:cNvPr>
          <p:cNvSpPr txBox="1"/>
          <p:nvPr/>
        </p:nvSpPr>
        <p:spPr>
          <a:xfrm>
            <a:off x="2265258" y="2293530"/>
            <a:ext cx="8355684" cy="1569660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GB" sz="4800" dirty="0">
                <a:solidFill>
                  <a:srgbClr val="FF0000"/>
                </a:solidFill>
              </a:rPr>
              <a:t>Humility, a sprinkling of modesty</a:t>
            </a:r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and a bag of </a:t>
            </a:r>
            <a:r>
              <a:rPr lang="en-GB" sz="4800" dirty="0" err="1">
                <a:solidFill>
                  <a:srgbClr val="FF0000"/>
                </a:solidFill>
              </a:rPr>
              <a:t>hardwork</a:t>
            </a:r>
            <a:r>
              <a:rPr lang="en-GB" sz="4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E5D0D9-3495-4DD9-BFEE-55BFD26E172A}"/>
              </a:ext>
            </a:extLst>
          </p:cNvPr>
          <p:cNvSpPr txBox="1"/>
          <p:nvPr/>
        </p:nvSpPr>
        <p:spPr>
          <a:xfrm>
            <a:off x="2635614" y="1358581"/>
            <a:ext cx="5822171" cy="83099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My recipe for success?</a:t>
            </a:r>
          </a:p>
        </p:txBody>
      </p:sp>
    </p:spTree>
    <p:extLst>
      <p:ext uri="{BB962C8B-B14F-4D97-AF65-F5344CB8AC3E}">
        <p14:creationId xmlns:p14="http://schemas.microsoft.com/office/powerpoint/2010/main" val="125398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466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Writing Poetry</vt:lpstr>
      <vt:lpstr>PowerPoint Presentation</vt:lpstr>
      <vt:lpstr>Context: Creative Writing</vt:lpstr>
      <vt:lpstr>The Article</vt:lpstr>
      <vt:lpstr>Thinking About Theme</vt:lpstr>
      <vt:lpstr>The Article</vt:lpstr>
      <vt:lpstr>Working into the text</vt:lpstr>
      <vt:lpstr>Working into the text</vt:lpstr>
      <vt:lpstr>Extending the Metaphor</vt:lpstr>
      <vt:lpstr>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Poetry</dc:title>
  <dc:creator>Gillian Sargent</dc:creator>
  <cp:lastModifiedBy>Gillian Sargent</cp:lastModifiedBy>
  <cp:revision>1</cp:revision>
  <dcterms:created xsi:type="dcterms:W3CDTF">2020-12-21T16:19:07Z</dcterms:created>
  <dcterms:modified xsi:type="dcterms:W3CDTF">2020-12-21T16:24:59Z</dcterms:modified>
</cp:coreProperties>
</file>